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308" r:id="rId3"/>
    <p:sldId id="330" r:id="rId4"/>
    <p:sldId id="333" r:id="rId5"/>
    <p:sldId id="331" r:id="rId6"/>
    <p:sldId id="343" r:id="rId7"/>
    <p:sldId id="344" r:id="rId8"/>
    <p:sldId id="334" r:id="rId9"/>
    <p:sldId id="345" r:id="rId10"/>
    <p:sldId id="348" r:id="rId11"/>
    <p:sldId id="340" r:id="rId12"/>
    <p:sldId id="320" r:id="rId13"/>
    <p:sldId id="309" r:id="rId14"/>
    <p:sldId id="316" r:id="rId15"/>
    <p:sldId id="317" r:id="rId16"/>
    <p:sldId id="318" r:id="rId17"/>
    <p:sldId id="314" r:id="rId18"/>
    <p:sldId id="347" r:id="rId19"/>
    <p:sldId id="315" r:id="rId20"/>
    <p:sldId id="319" r:id="rId21"/>
    <p:sldId id="321" r:id="rId22"/>
    <p:sldId id="322" r:id="rId23"/>
    <p:sldId id="323" r:id="rId24"/>
    <p:sldId id="338" r:id="rId25"/>
    <p:sldId id="341" r:id="rId26"/>
    <p:sldId id="339" r:id="rId27"/>
    <p:sldId id="324" r:id="rId28"/>
    <p:sldId id="325" r:id="rId29"/>
    <p:sldId id="326" r:id="rId30"/>
    <p:sldId id="327" r:id="rId31"/>
    <p:sldId id="328" r:id="rId32"/>
    <p:sldId id="329" r:id="rId33"/>
    <p:sldId id="335" r:id="rId34"/>
    <p:sldId id="336" r:id="rId35"/>
    <p:sldId id="337" r:id="rId36"/>
    <p:sldId id="342" r:id="rId3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15A1B0-D67D-9D7A-6DBE-ED4168B067D5}" v="73" dt="2021-08-10T11:19:40.049"/>
    <p1510:client id="{55C0E40C-712D-AC89-5D31-822B2E1D7247}" v="927" dt="2021-08-19T10:54:13.820"/>
    <p1510:client id="{EEA07877-A5A9-DC03-5A09-F36C4449884B}" v="4" dt="2021-08-19T10:37:34.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2" autoAdjust="0"/>
    <p:restoredTop sz="81383" autoAdjust="0"/>
  </p:normalViewPr>
  <p:slideViewPr>
    <p:cSldViewPr snapToGrid="0">
      <p:cViewPr varScale="1">
        <p:scale>
          <a:sx n="66" d="100"/>
          <a:sy n="66"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92221-F804-4930-AE3F-F48EDB174E6E}" type="datetimeFigureOut">
              <a:rPr lang="en-DK" smtClean="0"/>
              <a:t>03/03/2023</a:t>
            </a:fld>
            <a:endParaRPr lang="en-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B2BF7-8539-4489-A745-E4B4220A57DC}" type="slidenum">
              <a:rPr lang="en-DK" smtClean="0"/>
              <a:t>‹nr.›</a:t>
            </a:fld>
            <a:endParaRPr lang="en-DK"/>
          </a:p>
        </p:txBody>
      </p:sp>
    </p:spTree>
    <p:extLst>
      <p:ext uri="{BB962C8B-B14F-4D97-AF65-F5344CB8AC3E}">
        <p14:creationId xmlns:p14="http://schemas.microsoft.com/office/powerpoint/2010/main" val="2708863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Rick Sherman Fig 3.1</a:t>
            </a:r>
            <a:endParaRPr lang="da-DK" dirty="0"/>
          </a:p>
        </p:txBody>
      </p:sp>
      <p:sp>
        <p:nvSpPr>
          <p:cNvPr id="4" name="Slide Number Placeholder 3"/>
          <p:cNvSpPr>
            <a:spLocks noGrp="1"/>
          </p:cNvSpPr>
          <p:nvPr>
            <p:ph type="sldNum" sz="quarter" idx="5"/>
          </p:nvPr>
        </p:nvSpPr>
        <p:spPr/>
        <p:txBody>
          <a:bodyPr/>
          <a:lstStyle/>
          <a:p>
            <a:fld id="{495B2BF7-8539-4489-A745-E4B4220A57DC}" type="slidenum">
              <a:rPr lang="en-DK" smtClean="0"/>
              <a:t>3</a:t>
            </a:fld>
            <a:endParaRPr lang="en-DK"/>
          </a:p>
        </p:txBody>
      </p:sp>
    </p:spTree>
    <p:extLst>
      <p:ext uri="{BB962C8B-B14F-4D97-AF65-F5344CB8AC3E}">
        <p14:creationId xmlns:p14="http://schemas.microsoft.com/office/powerpoint/2010/main" val="1113748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Rick Sherman Fig 3.2</a:t>
            </a:r>
            <a:endParaRPr lang="da-DK" dirty="0"/>
          </a:p>
        </p:txBody>
      </p:sp>
      <p:sp>
        <p:nvSpPr>
          <p:cNvPr id="4" name="Slide Number Placeholder 3"/>
          <p:cNvSpPr>
            <a:spLocks noGrp="1"/>
          </p:cNvSpPr>
          <p:nvPr>
            <p:ph type="sldNum" sz="quarter" idx="5"/>
          </p:nvPr>
        </p:nvSpPr>
        <p:spPr/>
        <p:txBody>
          <a:bodyPr/>
          <a:lstStyle/>
          <a:p>
            <a:fld id="{495B2BF7-8539-4489-A745-E4B4220A57DC}" type="slidenum">
              <a:rPr lang="en-DK" smtClean="0"/>
              <a:t>4</a:t>
            </a:fld>
            <a:endParaRPr lang="en-DK"/>
          </a:p>
        </p:txBody>
      </p:sp>
    </p:spTree>
    <p:extLst>
      <p:ext uri="{BB962C8B-B14F-4D97-AF65-F5344CB8AC3E}">
        <p14:creationId xmlns:p14="http://schemas.microsoft.com/office/powerpoint/2010/main" val="97140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Deckler</a:t>
            </a:r>
            <a:r>
              <a:rPr lang="en-US" dirty="0"/>
              <a:t> </a:t>
            </a:r>
            <a:r>
              <a:rPr lang="en-US" dirty="0" err="1"/>
              <a:t>Powerll</a:t>
            </a:r>
            <a:r>
              <a:rPr lang="en-US" dirty="0"/>
              <a:t> 2.13</a:t>
            </a:r>
            <a:endParaRPr lang="da-DK" dirty="0"/>
          </a:p>
        </p:txBody>
      </p:sp>
      <p:sp>
        <p:nvSpPr>
          <p:cNvPr id="4" name="Slide Number Placeholder 3"/>
          <p:cNvSpPr>
            <a:spLocks noGrp="1"/>
          </p:cNvSpPr>
          <p:nvPr>
            <p:ph type="sldNum" sz="quarter" idx="5"/>
          </p:nvPr>
        </p:nvSpPr>
        <p:spPr/>
        <p:txBody>
          <a:bodyPr/>
          <a:lstStyle/>
          <a:p>
            <a:fld id="{495B2BF7-8539-4489-A745-E4B4220A57DC}" type="slidenum">
              <a:rPr lang="en-DK" smtClean="0"/>
              <a:t>25</a:t>
            </a:fld>
            <a:endParaRPr lang="en-DK"/>
          </a:p>
        </p:txBody>
      </p:sp>
    </p:spTree>
    <p:extLst>
      <p:ext uri="{BB962C8B-B14F-4D97-AF65-F5344CB8AC3E}">
        <p14:creationId xmlns:p14="http://schemas.microsoft.com/office/powerpoint/2010/main" val="2930705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a:t>
            </a:r>
            <a:endParaRPr lang="da-DK" dirty="0"/>
          </a:p>
        </p:txBody>
      </p:sp>
      <p:sp>
        <p:nvSpPr>
          <p:cNvPr id="4" name="Slide Number Placeholder 3"/>
          <p:cNvSpPr>
            <a:spLocks noGrp="1"/>
          </p:cNvSpPr>
          <p:nvPr>
            <p:ph type="sldNum" sz="quarter" idx="5"/>
          </p:nvPr>
        </p:nvSpPr>
        <p:spPr/>
        <p:txBody>
          <a:bodyPr/>
          <a:lstStyle/>
          <a:p>
            <a:fld id="{495B2BF7-8539-4489-A745-E4B4220A57DC}" type="slidenum">
              <a:rPr lang="en-DK" smtClean="0"/>
              <a:t>27</a:t>
            </a:fld>
            <a:endParaRPr lang="en-DK"/>
          </a:p>
        </p:txBody>
      </p:sp>
    </p:spTree>
    <p:extLst>
      <p:ext uri="{BB962C8B-B14F-4D97-AF65-F5344CB8AC3E}">
        <p14:creationId xmlns:p14="http://schemas.microsoft.com/office/powerpoint/2010/main" val="1757644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M script, found inside the advanced editor, is submitted to the Power Query engine. Other important information is also supplied, such as credentials and data source privacy levels.</a:t>
            </a:r>
          </a:p>
          <a:p>
            <a:r>
              <a:rPr lang="en-US" sz="1200" b="0" i="0" kern="1200" dirty="0">
                <a:solidFill>
                  <a:schemeClr val="tx1"/>
                </a:solidFill>
                <a:effectLst/>
                <a:latin typeface="+mn-lt"/>
                <a:ea typeface="+mn-ea"/>
                <a:cs typeface="+mn-cs"/>
              </a:rPr>
              <a:t>The Query folding mechanism submits metadata requests to the data source to determine the capabilities of the data source, table schemas, relationships between different entities at the data source, and more.</a:t>
            </a:r>
          </a:p>
          <a:p>
            <a:r>
              <a:rPr lang="en-US" sz="1200" b="0" i="0" kern="1200" dirty="0">
                <a:solidFill>
                  <a:schemeClr val="tx1"/>
                </a:solidFill>
                <a:effectLst/>
                <a:latin typeface="+mn-lt"/>
                <a:ea typeface="+mn-ea"/>
                <a:cs typeface="+mn-cs"/>
              </a:rPr>
              <a:t>Based on the metadata received, the query folding mechanism determines what information to extract from the data source and what set of transformations need to happen inside the Power Query engine. It sends the instructions to two other components that take care of retrieving the data from the data source and transforming the incoming data in the Power Query engine if necessary.</a:t>
            </a:r>
          </a:p>
          <a:p>
            <a:r>
              <a:rPr lang="en-US" sz="1200" b="0" i="0" kern="1200" dirty="0">
                <a:solidFill>
                  <a:schemeClr val="tx1"/>
                </a:solidFill>
                <a:effectLst/>
                <a:latin typeface="+mn-lt"/>
                <a:ea typeface="+mn-ea"/>
                <a:cs typeface="+mn-cs"/>
              </a:rPr>
              <a:t>Once the instructions have been received by the internal components of Power Query, Power Query sends a request to the data source using a data source query.</a:t>
            </a:r>
          </a:p>
          <a:p>
            <a:r>
              <a:rPr lang="en-US" sz="1200" b="0" i="0" kern="1200" dirty="0">
                <a:solidFill>
                  <a:schemeClr val="tx1"/>
                </a:solidFill>
                <a:effectLst/>
                <a:latin typeface="+mn-lt"/>
                <a:ea typeface="+mn-ea"/>
                <a:cs typeface="+mn-cs"/>
              </a:rPr>
              <a:t>The data source receives the request from Power Query and transfers the data to the Power Query engine.</a:t>
            </a:r>
          </a:p>
          <a:p>
            <a:r>
              <a:rPr lang="en-US" sz="1200" b="0" i="0" kern="1200" dirty="0">
                <a:solidFill>
                  <a:schemeClr val="tx1"/>
                </a:solidFill>
                <a:effectLst/>
                <a:latin typeface="+mn-lt"/>
                <a:ea typeface="+mn-ea"/>
                <a:cs typeface="+mn-cs"/>
              </a:rPr>
              <a:t>Once the data is inside Power Query, the transformation engine inside Power Query (also known as mashup engine) does the transformations that couldn't be folded back or offloaded to the data source.</a:t>
            </a:r>
          </a:p>
          <a:p>
            <a:r>
              <a:rPr lang="en-US" sz="1200" b="0" i="0" kern="1200" dirty="0">
                <a:solidFill>
                  <a:schemeClr val="tx1"/>
                </a:solidFill>
                <a:effectLst/>
                <a:latin typeface="+mn-lt"/>
                <a:ea typeface="+mn-ea"/>
                <a:cs typeface="+mn-cs"/>
              </a:rPr>
              <a:t>The results derived from the previous point are loaded to a destination.</a:t>
            </a:r>
          </a:p>
          <a:p>
            <a:endParaRPr lang="en-US" dirty="0"/>
          </a:p>
          <a:p>
            <a:endParaRPr lang="en-US" dirty="0"/>
          </a:p>
          <a:p>
            <a:r>
              <a:rPr lang="da-DK" dirty="0"/>
              <a:t>https://learn.microsoft.com/en-us/power-query/query-folding-basics</a:t>
            </a:r>
          </a:p>
        </p:txBody>
      </p:sp>
      <p:sp>
        <p:nvSpPr>
          <p:cNvPr id="4" name="Slide Number Placeholder 3"/>
          <p:cNvSpPr>
            <a:spLocks noGrp="1"/>
          </p:cNvSpPr>
          <p:nvPr>
            <p:ph type="sldNum" sz="quarter" idx="5"/>
          </p:nvPr>
        </p:nvSpPr>
        <p:spPr/>
        <p:txBody>
          <a:bodyPr/>
          <a:lstStyle/>
          <a:p>
            <a:fld id="{495B2BF7-8539-4489-A745-E4B4220A57DC}" type="slidenum">
              <a:rPr lang="en-DK" smtClean="0"/>
              <a:t>30</a:t>
            </a:fld>
            <a:endParaRPr lang="en-DK"/>
          </a:p>
        </p:txBody>
      </p:sp>
    </p:spTree>
    <p:extLst>
      <p:ext uri="{BB962C8B-B14F-4D97-AF65-F5344CB8AC3E}">
        <p14:creationId xmlns:p14="http://schemas.microsoft.com/office/powerpoint/2010/main" val="92548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https://learn.microsoft.com/en-us/power-query/power-query-folding</a:t>
            </a:r>
          </a:p>
        </p:txBody>
      </p:sp>
      <p:sp>
        <p:nvSpPr>
          <p:cNvPr id="4" name="Slide Number Placeholder 3"/>
          <p:cNvSpPr>
            <a:spLocks noGrp="1"/>
          </p:cNvSpPr>
          <p:nvPr>
            <p:ph type="sldNum" sz="quarter" idx="5"/>
          </p:nvPr>
        </p:nvSpPr>
        <p:spPr/>
        <p:txBody>
          <a:bodyPr/>
          <a:lstStyle/>
          <a:p>
            <a:fld id="{495B2BF7-8539-4489-A745-E4B4220A57DC}" type="slidenum">
              <a:rPr lang="en-DK" smtClean="0"/>
              <a:t>32</a:t>
            </a:fld>
            <a:endParaRPr lang="en-DK"/>
          </a:p>
        </p:txBody>
      </p:sp>
    </p:spTree>
    <p:extLst>
      <p:ext uri="{BB962C8B-B14F-4D97-AF65-F5344CB8AC3E}">
        <p14:creationId xmlns:p14="http://schemas.microsoft.com/office/powerpoint/2010/main" val="1768284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if you had a salary report that had a CPR number in it and you were querying employee salary data vs an online report of competitive payroll rates to do a comparison based on job titles, it is possible that Power Query would, rather than bring both data source in locally before merging, pass some personal info (names, CPR, </a:t>
            </a:r>
            <a:r>
              <a:rPr lang="en-US" dirty="0" err="1"/>
              <a:t>etc</a:t>
            </a:r>
            <a:r>
              <a:rPr lang="en-US" dirty="0"/>
              <a:t>) to the online source. =&gt; Set privacy levels to prevent this.</a:t>
            </a:r>
          </a:p>
          <a:p>
            <a:endParaRPr lang="da-DK" dirty="0"/>
          </a:p>
        </p:txBody>
      </p:sp>
      <p:sp>
        <p:nvSpPr>
          <p:cNvPr id="4" name="Slide Number Placeholder 3"/>
          <p:cNvSpPr>
            <a:spLocks noGrp="1"/>
          </p:cNvSpPr>
          <p:nvPr>
            <p:ph type="sldNum" sz="quarter" idx="5"/>
          </p:nvPr>
        </p:nvSpPr>
        <p:spPr/>
        <p:txBody>
          <a:bodyPr/>
          <a:lstStyle/>
          <a:p>
            <a:fld id="{495B2BF7-8539-4489-A745-E4B4220A57DC}" type="slidenum">
              <a:rPr lang="en-DK" smtClean="0"/>
              <a:t>34</a:t>
            </a:fld>
            <a:endParaRPr lang="en-DK"/>
          </a:p>
        </p:txBody>
      </p:sp>
    </p:spTree>
    <p:extLst>
      <p:ext uri="{BB962C8B-B14F-4D97-AF65-F5344CB8AC3E}">
        <p14:creationId xmlns:p14="http://schemas.microsoft.com/office/powerpoint/2010/main" val="60733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None</a:t>
            </a:r>
            <a:r>
              <a:rPr lang="en-US" sz="1200" b="0" i="0" u="none" strike="noStrike" kern="1200" baseline="0" dirty="0">
                <a:solidFill>
                  <a:schemeClr val="tx1"/>
                </a:solidFill>
                <a:latin typeface="+mn-lt"/>
                <a:ea typeface="+mn-ea"/>
                <a:cs typeface="+mn-cs"/>
              </a:rPr>
              <a:t>: The privacy level applied is inherited from a separate data source, or not applied if</a:t>
            </a:r>
          </a:p>
          <a:p>
            <a:r>
              <a:rPr lang="en-US" sz="1200" b="0" i="0" u="none" strike="noStrike" kern="1200" baseline="0" dirty="0">
                <a:solidFill>
                  <a:schemeClr val="tx1"/>
                </a:solidFill>
                <a:latin typeface="+mn-lt"/>
                <a:ea typeface="+mn-ea"/>
                <a:cs typeface="+mn-cs"/>
              </a:rPr>
              <a:t>the separate parent source has not been configured. For example, the privacy level for an</a:t>
            </a:r>
          </a:p>
          <a:p>
            <a:r>
              <a:rPr lang="en-US" sz="1200" b="0" i="0" u="none" strike="noStrike" kern="1200" baseline="0" dirty="0">
                <a:solidFill>
                  <a:schemeClr val="tx1"/>
                </a:solidFill>
                <a:latin typeface="+mn-lt"/>
                <a:ea typeface="+mn-ea"/>
                <a:cs typeface="+mn-cs"/>
              </a:rPr>
              <a:t>Excel workbook stored on a network directory could be set to </a:t>
            </a:r>
            <a:r>
              <a:rPr lang="en-US" sz="1200" b="1" i="0" u="none" strike="noStrike" kern="1200" baseline="0" dirty="0">
                <a:solidFill>
                  <a:schemeClr val="tx1"/>
                </a:solidFill>
                <a:latin typeface="+mn-lt"/>
                <a:ea typeface="+mn-ea"/>
                <a:cs typeface="+mn-cs"/>
              </a:rPr>
              <a:t>None</a:t>
            </a:r>
            <a:r>
              <a:rPr lang="en-US" sz="1200" b="0" i="0" u="none" strike="noStrike" kern="1200" baseline="0" dirty="0">
                <a:solidFill>
                  <a:schemeClr val="tx1"/>
                </a:solidFill>
                <a:latin typeface="+mn-lt"/>
                <a:ea typeface="+mn-ea"/>
                <a:cs typeface="+mn-cs"/>
              </a:rPr>
              <a:t>, yet the isolation level of</a:t>
            </a:r>
          </a:p>
          <a:p>
            <a:r>
              <a:rPr lang="en-US" sz="1200" b="1" i="0" u="none" strike="noStrike" kern="1200" baseline="0" dirty="0">
                <a:solidFill>
                  <a:schemeClr val="tx1"/>
                </a:solidFill>
                <a:latin typeface="+mn-lt"/>
                <a:ea typeface="+mn-ea"/>
                <a:cs typeface="+mn-cs"/>
              </a:rPr>
              <a:t>Private </a:t>
            </a:r>
            <a:r>
              <a:rPr lang="en-US" sz="1200" b="0" i="0" u="none" strike="noStrike" kern="1200" baseline="0" dirty="0">
                <a:solidFill>
                  <a:schemeClr val="tx1"/>
                </a:solidFill>
                <a:latin typeface="+mn-lt"/>
                <a:ea typeface="+mn-ea"/>
                <a:cs typeface="+mn-cs"/>
              </a:rPr>
              <a:t>would be enforced if a data source for the root directory of the file is set to </a:t>
            </a:r>
            <a:r>
              <a:rPr lang="en-US" sz="1200" b="1" i="0" u="none" strike="noStrike" kern="1200" baseline="0" dirty="0">
                <a:solidFill>
                  <a:schemeClr val="tx1"/>
                </a:solidFill>
                <a:latin typeface="+mn-lt"/>
                <a:ea typeface="+mn-ea"/>
                <a:cs typeface="+mn-cs"/>
              </a:rPr>
              <a:t>Private</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Public</a:t>
            </a:r>
            <a:r>
              <a:rPr lang="en-US" sz="1200" b="0" i="0" u="none" strike="noStrike" kern="1200" baseline="0" dirty="0">
                <a:solidFill>
                  <a:schemeClr val="tx1"/>
                </a:solidFill>
                <a:latin typeface="+mn-lt"/>
                <a:ea typeface="+mn-ea"/>
                <a:cs typeface="+mn-cs"/>
              </a:rPr>
              <a:t>: A public data source is not isolated from other public sources, but data transfer from</a:t>
            </a:r>
          </a:p>
          <a:p>
            <a:r>
              <a:rPr lang="en-US" sz="1200" b="0" i="0" u="none" strike="noStrike" kern="1200" baseline="0" dirty="0">
                <a:solidFill>
                  <a:schemeClr val="tx1"/>
                </a:solidFill>
                <a:latin typeface="+mn-lt"/>
                <a:ea typeface="+mn-ea"/>
                <a:cs typeface="+mn-cs"/>
              </a:rPr>
              <a:t>organizational and private data sources to public data sources is prevented. Public source</a:t>
            </a:r>
          </a:p>
          <a:p>
            <a:r>
              <a:rPr lang="en-US" sz="1200" b="0" i="0" u="none" strike="noStrike" kern="1200" baseline="0" dirty="0">
                <a:solidFill>
                  <a:schemeClr val="tx1"/>
                </a:solidFill>
                <a:latin typeface="+mn-lt"/>
                <a:ea typeface="+mn-ea"/>
                <a:cs typeface="+mn-cs"/>
              </a:rPr>
              <a:t>data can be transferred to an organizational data source but not to a private data source.</a:t>
            </a:r>
          </a:p>
          <a:p>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Organizational</a:t>
            </a:r>
            <a:r>
              <a:rPr lang="en-US" sz="1200" b="0" i="0" u="none" strike="noStrike" kern="1200" baseline="0" dirty="0">
                <a:solidFill>
                  <a:schemeClr val="tx1"/>
                </a:solidFill>
                <a:latin typeface="+mn-lt"/>
                <a:ea typeface="+mn-ea"/>
                <a:cs typeface="+mn-cs"/>
              </a:rPr>
              <a:t>: An organizational data source is isolated from all public data sources</a:t>
            </a:r>
          </a:p>
          <a:p>
            <a:r>
              <a:rPr lang="en-US" sz="1200" b="0" i="0" u="none" strike="noStrike" kern="1200" baseline="0" dirty="0">
                <a:solidFill>
                  <a:schemeClr val="tx1"/>
                </a:solidFill>
                <a:latin typeface="+mn-lt"/>
                <a:ea typeface="+mn-ea"/>
                <a:cs typeface="+mn-cs"/>
              </a:rPr>
              <a:t>but is visible to other organizational data sources. For example, if a CSV file is marked as</a:t>
            </a:r>
          </a:p>
          <a:p>
            <a:r>
              <a:rPr lang="en-US" sz="1200" b="1" i="0" u="none" strike="noStrike" kern="1200" baseline="0" dirty="0">
                <a:solidFill>
                  <a:schemeClr val="tx1"/>
                </a:solidFill>
                <a:latin typeface="+mn-lt"/>
                <a:ea typeface="+mn-ea"/>
                <a:cs typeface="+mn-cs"/>
              </a:rPr>
              <a:t>Organizational</a:t>
            </a:r>
            <a:r>
              <a:rPr lang="en-US" sz="1200" b="0" i="0" u="none" strike="noStrike" kern="1200" baseline="0" dirty="0">
                <a:solidFill>
                  <a:schemeClr val="tx1"/>
                </a:solidFill>
                <a:latin typeface="+mn-lt"/>
                <a:ea typeface="+mn-ea"/>
                <a:cs typeface="+mn-cs"/>
              </a:rPr>
              <a:t>, then a query that integrates this source with an organizational SQL Server</a:t>
            </a:r>
          </a:p>
          <a:p>
            <a:r>
              <a:rPr lang="en-US" sz="1200" b="0" i="0" u="none" strike="noStrike" kern="1200" baseline="0" dirty="0">
                <a:solidFill>
                  <a:schemeClr val="tx1"/>
                </a:solidFill>
                <a:latin typeface="+mn-lt"/>
                <a:ea typeface="+mn-ea"/>
                <a:cs typeface="+mn-cs"/>
              </a:rPr>
              <a:t>database can transfer this data to the database server to execute the query.</a:t>
            </a:r>
          </a:p>
          <a:p>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Private</a:t>
            </a:r>
            <a:r>
              <a:rPr lang="en-US" sz="1200" b="0" i="0" u="none" strike="noStrike" kern="1200" baseline="0" dirty="0">
                <a:solidFill>
                  <a:schemeClr val="tx1"/>
                </a:solidFill>
                <a:latin typeface="+mn-lt"/>
                <a:ea typeface="+mn-ea"/>
                <a:cs typeface="+mn-cs"/>
              </a:rPr>
              <a:t>: A </a:t>
            </a:r>
            <a:r>
              <a:rPr lang="en-US" sz="1200" b="1" i="0" u="none" strike="noStrike" kern="1200" baseline="0" dirty="0">
                <a:solidFill>
                  <a:schemeClr val="tx1"/>
                </a:solidFill>
                <a:latin typeface="+mn-lt"/>
                <a:ea typeface="+mn-ea"/>
                <a:cs typeface="+mn-cs"/>
              </a:rPr>
              <a:t>Private </a:t>
            </a:r>
            <a:r>
              <a:rPr lang="en-US" sz="1200" b="0" i="0" u="none" strike="noStrike" kern="1200" baseline="0" dirty="0">
                <a:solidFill>
                  <a:schemeClr val="tx1"/>
                </a:solidFill>
                <a:latin typeface="+mn-lt"/>
                <a:ea typeface="+mn-ea"/>
                <a:cs typeface="+mn-cs"/>
              </a:rPr>
              <a:t>data source is completely isolated from all other data sources. Data</a:t>
            </a:r>
          </a:p>
          <a:p>
            <a:r>
              <a:rPr lang="en-US" sz="1200" b="0" i="0" u="none" strike="noStrike" kern="1200" baseline="0" dirty="0">
                <a:solidFill>
                  <a:schemeClr val="tx1"/>
                </a:solidFill>
                <a:latin typeface="+mn-lt"/>
                <a:ea typeface="+mn-ea"/>
                <a:cs typeface="+mn-cs"/>
              </a:rPr>
              <a:t>from the </a:t>
            </a:r>
            <a:r>
              <a:rPr lang="en-US" sz="1200" b="1" i="0" u="none" strike="noStrike" kern="1200" baseline="0" dirty="0">
                <a:solidFill>
                  <a:schemeClr val="tx1"/>
                </a:solidFill>
                <a:latin typeface="+mn-lt"/>
                <a:ea typeface="+mn-ea"/>
                <a:cs typeface="+mn-cs"/>
              </a:rPr>
              <a:t>Private </a:t>
            </a:r>
            <a:r>
              <a:rPr lang="en-US" sz="1200" b="0" i="0" u="none" strike="noStrike" kern="1200" baseline="0" dirty="0">
                <a:solidFill>
                  <a:schemeClr val="tx1"/>
                </a:solidFill>
                <a:latin typeface="+mn-lt"/>
                <a:ea typeface="+mn-ea"/>
                <a:cs typeface="+mn-cs"/>
              </a:rPr>
              <a:t>data source is not transferred to any other data sources, and data from</a:t>
            </a:r>
          </a:p>
          <a:p>
            <a:r>
              <a:rPr lang="en-US" sz="1200" b="0" i="0" u="none" strike="noStrike" kern="1200" baseline="0" dirty="0">
                <a:solidFill>
                  <a:schemeClr val="tx1"/>
                </a:solidFill>
                <a:latin typeface="+mn-lt"/>
                <a:ea typeface="+mn-ea"/>
                <a:cs typeface="+mn-cs"/>
              </a:rPr>
              <a:t>public sources is not transferred to the </a:t>
            </a:r>
            <a:r>
              <a:rPr lang="en-US" sz="1200" b="1" i="0" u="none" strike="noStrike" kern="1200" baseline="0" dirty="0">
                <a:solidFill>
                  <a:schemeClr val="tx1"/>
                </a:solidFill>
                <a:latin typeface="+mn-lt"/>
                <a:ea typeface="+mn-ea"/>
                <a:cs typeface="+mn-cs"/>
              </a:rPr>
              <a:t>Private </a:t>
            </a:r>
            <a:r>
              <a:rPr lang="en-US" sz="1200" b="0" i="0" u="none" strike="noStrike" kern="1200" baseline="0" dirty="0">
                <a:solidFill>
                  <a:schemeClr val="tx1"/>
                </a:solidFill>
                <a:latin typeface="+mn-lt"/>
                <a:ea typeface="+mn-ea"/>
                <a:cs typeface="+mn-cs"/>
              </a:rPr>
              <a:t>source.</a:t>
            </a:r>
            <a:endParaRPr lang="da-DK" dirty="0"/>
          </a:p>
        </p:txBody>
      </p:sp>
      <p:sp>
        <p:nvSpPr>
          <p:cNvPr id="4" name="Slide Number Placeholder 3"/>
          <p:cNvSpPr>
            <a:spLocks noGrp="1"/>
          </p:cNvSpPr>
          <p:nvPr>
            <p:ph type="sldNum" sz="quarter" idx="5"/>
          </p:nvPr>
        </p:nvSpPr>
        <p:spPr/>
        <p:txBody>
          <a:bodyPr/>
          <a:lstStyle/>
          <a:p>
            <a:fld id="{495B2BF7-8539-4489-A745-E4B4220A57DC}" type="slidenum">
              <a:rPr lang="en-DK" smtClean="0"/>
              <a:t>35</a:t>
            </a:fld>
            <a:endParaRPr lang="en-DK"/>
          </a:p>
        </p:txBody>
      </p:sp>
    </p:spTree>
    <p:extLst>
      <p:ext uri="{BB962C8B-B14F-4D97-AF65-F5344CB8AC3E}">
        <p14:creationId xmlns:p14="http://schemas.microsoft.com/office/powerpoint/2010/main" val="39267305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BEF0-F882-446F-8EEB-B2433798DC19}"/>
              </a:ext>
            </a:extLst>
          </p:cNvPr>
          <p:cNvSpPr>
            <a:spLocks noGrp="1"/>
          </p:cNvSpPr>
          <p:nvPr>
            <p:ph type="ctrTitle"/>
          </p:nvPr>
        </p:nvSpPr>
        <p:spPr>
          <a:xfrm>
            <a:off x="659757" y="1854201"/>
            <a:ext cx="10008243" cy="1655762"/>
          </a:xfrm>
        </p:spPr>
        <p:txBody>
          <a:bodyPr anchor="b"/>
          <a:lstStyle>
            <a:lvl1pPr algn="l">
              <a:defRPr sz="6000"/>
            </a:lvl1pPr>
          </a:lstStyle>
          <a:p>
            <a:r>
              <a:rPr lang="en-US"/>
              <a:t>Click to edit Master title style</a:t>
            </a:r>
            <a:endParaRPr lang="en-DK" dirty="0"/>
          </a:p>
        </p:txBody>
      </p:sp>
      <p:sp>
        <p:nvSpPr>
          <p:cNvPr id="3" name="Subtitle 2">
            <a:extLst>
              <a:ext uri="{FF2B5EF4-FFF2-40B4-BE49-F238E27FC236}">
                <a16:creationId xmlns:a16="http://schemas.microsoft.com/office/drawing/2014/main" id="{AFE39603-F62A-463F-93A7-FCE9F64AFEF5}"/>
              </a:ext>
            </a:extLst>
          </p:cNvPr>
          <p:cNvSpPr>
            <a:spLocks noGrp="1"/>
          </p:cNvSpPr>
          <p:nvPr>
            <p:ph type="subTitle" idx="1"/>
          </p:nvPr>
        </p:nvSpPr>
        <p:spPr>
          <a:xfrm>
            <a:off x="659757" y="3602039"/>
            <a:ext cx="10008243" cy="96996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dirty="0"/>
          </a:p>
        </p:txBody>
      </p:sp>
      <p:pic>
        <p:nvPicPr>
          <p:cNvPr id="5" name="Picture 4">
            <a:extLst>
              <a:ext uri="{FF2B5EF4-FFF2-40B4-BE49-F238E27FC236}">
                <a16:creationId xmlns:a16="http://schemas.microsoft.com/office/drawing/2014/main" id="{2A440929-681F-4436-A559-0C69A4BD64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262078"/>
            <a:ext cx="1308652" cy="1500047"/>
          </a:xfrm>
          <a:prstGeom prst="rect">
            <a:avLst/>
          </a:prstGeom>
        </p:spPr>
      </p:pic>
    </p:spTree>
    <p:extLst>
      <p:ext uri="{BB962C8B-B14F-4D97-AF65-F5344CB8AC3E}">
        <p14:creationId xmlns:p14="http://schemas.microsoft.com/office/powerpoint/2010/main" val="23996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10DC-DDE3-4016-979B-DFC495E334B0}"/>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B2ADBD0D-4734-4D60-B4C2-7CAE979D6A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4275911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E18C-6EE2-443C-AEBF-59191BC2A063}"/>
              </a:ext>
            </a:extLst>
          </p:cNvPr>
          <p:cNvSpPr>
            <a:spLocks noGrp="1"/>
          </p:cNvSpPr>
          <p:nvPr>
            <p:ph type="title"/>
          </p:nvPr>
        </p:nvSpPr>
        <p:spPr/>
        <p:txBody>
          <a:bodyPr/>
          <a:lstStyle/>
          <a:p>
            <a:r>
              <a:rPr lang="en-US"/>
              <a:t>Click to edit Master title style</a:t>
            </a:r>
            <a:endParaRPr lang="en-DK"/>
          </a:p>
        </p:txBody>
      </p:sp>
    </p:spTree>
    <p:extLst>
      <p:ext uri="{BB962C8B-B14F-4D97-AF65-F5344CB8AC3E}">
        <p14:creationId xmlns:p14="http://schemas.microsoft.com/office/powerpoint/2010/main" val="3458968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9731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35894D-F0F6-4B19-ACF4-724AE356D334}"/>
              </a:ext>
            </a:extLst>
          </p:cNvPr>
          <p:cNvSpPr>
            <a:spLocks noGrp="1"/>
          </p:cNvSpPr>
          <p:nvPr>
            <p:ph type="title"/>
          </p:nvPr>
        </p:nvSpPr>
        <p:spPr>
          <a:xfrm>
            <a:off x="464916" y="104172"/>
            <a:ext cx="11262167" cy="1325563"/>
          </a:xfrm>
          <a:prstGeom prst="rect">
            <a:avLst/>
          </a:prstGeom>
        </p:spPr>
        <p:txBody>
          <a:bodyPr vert="horz" lIns="91440" tIns="45720" rIns="91440" bIns="45720" rtlCol="0" anchor="ctr">
            <a:normAutofit/>
          </a:bodyPr>
          <a:lstStyle/>
          <a:p>
            <a:r>
              <a:rPr lang="en-US"/>
              <a:t>Click to edit Master title style</a:t>
            </a:r>
            <a:endParaRPr lang="en-DK" dirty="0"/>
          </a:p>
        </p:txBody>
      </p:sp>
      <p:sp>
        <p:nvSpPr>
          <p:cNvPr id="3" name="Text Placeholder 2">
            <a:extLst>
              <a:ext uri="{FF2B5EF4-FFF2-40B4-BE49-F238E27FC236}">
                <a16:creationId xmlns:a16="http://schemas.microsoft.com/office/drawing/2014/main" id="{397C5825-B926-44ED-B3BC-123C4AC9220E}"/>
              </a:ext>
            </a:extLst>
          </p:cNvPr>
          <p:cNvSpPr>
            <a:spLocks noGrp="1"/>
          </p:cNvSpPr>
          <p:nvPr>
            <p:ph type="body" idx="1"/>
          </p:nvPr>
        </p:nvSpPr>
        <p:spPr>
          <a:xfrm>
            <a:off x="464916" y="1564672"/>
            <a:ext cx="11262167" cy="5189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dirty="0"/>
          </a:p>
        </p:txBody>
      </p:sp>
    </p:spTree>
    <p:extLst>
      <p:ext uri="{BB962C8B-B14F-4D97-AF65-F5344CB8AC3E}">
        <p14:creationId xmlns:p14="http://schemas.microsoft.com/office/powerpoint/2010/main" val="1223899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817B-7998-4B54-8324-EBA4C6FC593D}"/>
              </a:ext>
            </a:extLst>
          </p:cNvPr>
          <p:cNvSpPr>
            <a:spLocks noGrp="1"/>
          </p:cNvSpPr>
          <p:nvPr>
            <p:ph type="ctrTitle"/>
          </p:nvPr>
        </p:nvSpPr>
        <p:spPr/>
        <p:txBody>
          <a:bodyPr/>
          <a:lstStyle/>
          <a:p>
            <a:r>
              <a:rPr lang="en-GB" dirty="0"/>
              <a:t>Business Intelligence</a:t>
            </a:r>
            <a:endParaRPr lang="en-DK" dirty="0"/>
          </a:p>
        </p:txBody>
      </p:sp>
      <p:sp>
        <p:nvSpPr>
          <p:cNvPr id="3" name="Subtitle 2">
            <a:extLst>
              <a:ext uri="{FF2B5EF4-FFF2-40B4-BE49-F238E27FC236}">
                <a16:creationId xmlns:a16="http://schemas.microsoft.com/office/drawing/2014/main" id="{5FD49C0C-2E88-4378-8390-ED103D924B41}"/>
              </a:ext>
            </a:extLst>
          </p:cNvPr>
          <p:cNvSpPr>
            <a:spLocks noGrp="1"/>
          </p:cNvSpPr>
          <p:nvPr>
            <p:ph type="subTitle" idx="1"/>
          </p:nvPr>
        </p:nvSpPr>
        <p:spPr/>
        <p:txBody>
          <a:bodyPr vert="horz" lIns="91440" tIns="45720" rIns="91440" bIns="45720" rtlCol="0" anchor="t">
            <a:normAutofit/>
          </a:bodyPr>
          <a:lstStyle/>
          <a:p>
            <a:r>
              <a:rPr lang="en-GB" dirty="0">
                <a:latin typeface="Segoe UI Light"/>
                <a:cs typeface="Segoe UI Light"/>
              </a:rPr>
              <a:t>#02 Planning BI projects</a:t>
            </a:r>
            <a:endParaRPr lang="en-DK" dirty="0"/>
          </a:p>
        </p:txBody>
      </p:sp>
    </p:spTree>
    <p:extLst>
      <p:ext uri="{BB962C8B-B14F-4D97-AF65-F5344CB8AC3E}">
        <p14:creationId xmlns:p14="http://schemas.microsoft.com/office/powerpoint/2010/main" val="411983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57B8FC-D017-4DBC-AE1B-BEC720533E68}"/>
              </a:ext>
            </a:extLst>
          </p:cNvPr>
          <p:cNvSpPr>
            <a:spLocks noGrp="1"/>
          </p:cNvSpPr>
          <p:nvPr>
            <p:ph type="title"/>
          </p:nvPr>
        </p:nvSpPr>
        <p:spPr/>
        <p:txBody>
          <a:bodyPr/>
          <a:lstStyle/>
          <a:p>
            <a:r>
              <a:rPr lang="da-DK" dirty="0">
                <a:latin typeface="Segoe UI"/>
                <a:cs typeface="Segoe UI"/>
              </a:rPr>
              <a:t>Agenda</a:t>
            </a:r>
            <a:endParaRPr lang="da-DK" dirty="0"/>
          </a:p>
        </p:txBody>
      </p:sp>
      <p:sp>
        <p:nvSpPr>
          <p:cNvPr id="3" name="Pladsholder til indhold 2">
            <a:extLst>
              <a:ext uri="{FF2B5EF4-FFF2-40B4-BE49-F238E27FC236}">
                <a16:creationId xmlns:a16="http://schemas.microsoft.com/office/drawing/2014/main" id="{B20020E8-DB97-4651-BD12-F149716BEBB3}"/>
              </a:ext>
            </a:extLst>
          </p:cNvPr>
          <p:cNvSpPr>
            <a:spLocks noGrp="1"/>
          </p:cNvSpPr>
          <p:nvPr>
            <p:ph idx="1"/>
          </p:nvPr>
        </p:nvSpPr>
        <p:spPr/>
        <p:txBody>
          <a:bodyPr vert="horz" lIns="91440" tIns="45720" rIns="91440" bIns="45720" rtlCol="0" anchor="t">
            <a:normAutofit/>
          </a:bodyPr>
          <a:lstStyle/>
          <a:p>
            <a:r>
              <a:rPr lang="da-DK" dirty="0" err="1"/>
              <a:t>Requirements</a:t>
            </a:r>
            <a:r>
              <a:rPr lang="da-DK" dirty="0"/>
              <a:t> </a:t>
            </a:r>
            <a:r>
              <a:rPr lang="da-DK" dirty="0" err="1"/>
              <a:t>gathering</a:t>
            </a:r>
            <a:endParaRPr lang="da-DK" dirty="0"/>
          </a:p>
          <a:p>
            <a:r>
              <a:rPr lang="en-US" dirty="0"/>
              <a:t>BI ownership and project roles</a:t>
            </a:r>
          </a:p>
          <a:p>
            <a:r>
              <a:rPr lang="en-US" dirty="0"/>
              <a:t>Deployment modes</a:t>
            </a:r>
            <a:endParaRPr lang="da-DK" dirty="0"/>
          </a:p>
          <a:p>
            <a:r>
              <a:rPr lang="da-DK" dirty="0"/>
              <a:t>Data </a:t>
            </a:r>
            <a:r>
              <a:rPr lang="da-DK" dirty="0" err="1"/>
              <a:t>modelling</a:t>
            </a:r>
            <a:endParaRPr lang="da-DK" dirty="0"/>
          </a:p>
          <a:p>
            <a:r>
              <a:rPr lang="en-US" dirty="0"/>
              <a:t>Data profiling</a:t>
            </a:r>
            <a:endParaRPr lang="da-DK" dirty="0"/>
          </a:p>
          <a:p>
            <a:r>
              <a:rPr lang="en-US" dirty="0"/>
              <a:t>Getting data</a:t>
            </a:r>
          </a:p>
          <a:p>
            <a:pPr lvl="1"/>
            <a:r>
              <a:rPr lang="en-US" dirty="0"/>
              <a:t>Query folding</a:t>
            </a:r>
          </a:p>
          <a:p>
            <a:pPr lvl="1"/>
            <a:r>
              <a:rPr lang="en-US" dirty="0"/>
              <a:t>Authentication</a:t>
            </a:r>
          </a:p>
          <a:p>
            <a:pPr lvl="1"/>
            <a:r>
              <a:rPr lang="en-US" dirty="0"/>
              <a:t>Privacy Levels</a:t>
            </a:r>
          </a:p>
          <a:p>
            <a:endParaRPr lang="en-US" dirty="0"/>
          </a:p>
        </p:txBody>
      </p:sp>
    </p:spTree>
    <p:extLst>
      <p:ext uri="{BB962C8B-B14F-4D97-AF65-F5344CB8AC3E}">
        <p14:creationId xmlns:p14="http://schemas.microsoft.com/office/powerpoint/2010/main" val="449623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BAE5-25E4-4900-ABB0-6350727EA74C}"/>
              </a:ext>
            </a:extLst>
          </p:cNvPr>
          <p:cNvSpPr>
            <a:spLocks noGrp="1"/>
          </p:cNvSpPr>
          <p:nvPr>
            <p:ph type="title"/>
          </p:nvPr>
        </p:nvSpPr>
        <p:spPr>
          <a:xfrm>
            <a:off x="464916" y="104172"/>
            <a:ext cx="11262167" cy="1325563"/>
          </a:xfrm>
        </p:spPr>
        <p:txBody>
          <a:bodyPr/>
          <a:lstStyle/>
          <a:p>
            <a:r>
              <a:rPr lang="en-US" dirty="0"/>
              <a:t>Requirements gathering</a:t>
            </a:r>
            <a:endParaRPr lang="da-DK" dirty="0"/>
          </a:p>
        </p:txBody>
      </p:sp>
      <p:sp>
        <p:nvSpPr>
          <p:cNvPr id="3" name="Content Placeholder 2">
            <a:extLst>
              <a:ext uri="{FF2B5EF4-FFF2-40B4-BE49-F238E27FC236}">
                <a16:creationId xmlns:a16="http://schemas.microsoft.com/office/drawing/2014/main" id="{CBD7202E-4635-456A-9950-38D12CD0034D}"/>
              </a:ext>
            </a:extLst>
          </p:cNvPr>
          <p:cNvSpPr>
            <a:spLocks noGrp="1"/>
          </p:cNvSpPr>
          <p:nvPr>
            <p:ph idx="1"/>
          </p:nvPr>
        </p:nvSpPr>
        <p:spPr/>
        <p:txBody>
          <a:bodyPr/>
          <a:lstStyle/>
          <a:p>
            <a:endParaRPr lang="da-DK" dirty="0"/>
          </a:p>
        </p:txBody>
      </p:sp>
      <p:sp>
        <p:nvSpPr>
          <p:cNvPr id="4" name="Oval 3">
            <a:extLst>
              <a:ext uri="{FF2B5EF4-FFF2-40B4-BE49-F238E27FC236}">
                <a16:creationId xmlns:a16="http://schemas.microsoft.com/office/drawing/2014/main" id="{FD5FFA59-91E4-48BC-A253-FEDC30800A76}"/>
              </a:ext>
            </a:extLst>
          </p:cNvPr>
          <p:cNvSpPr/>
          <p:nvPr/>
        </p:nvSpPr>
        <p:spPr>
          <a:xfrm>
            <a:off x="677120" y="3473495"/>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Business</a:t>
            </a:r>
          </a:p>
          <a:p>
            <a:pPr algn="ctr"/>
            <a:r>
              <a:rPr lang="en-US" dirty="0">
                <a:solidFill>
                  <a:srgbClr val="44546A"/>
                </a:solidFill>
              </a:rPr>
              <a:t>Requirements</a:t>
            </a:r>
            <a:endParaRPr lang="da-DK" dirty="0">
              <a:solidFill>
                <a:srgbClr val="44546A"/>
              </a:solidFill>
            </a:endParaRPr>
          </a:p>
        </p:txBody>
      </p:sp>
      <p:sp>
        <p:nvSpPr>
          <p:cNvPr id="6" name="Oval 5">
            <a:extLst>
              <a:ext uri="{FF2B5EF4-FFF2-40B4-BE49-F238E27FC236}">
                <a16:creationId xmlns:a16="http://schemas.microsoft.com/office/drawing/2014/main" id="{F4F18287-FD5D-4DBE-B2D0-1F5A70E9F541}"/>
              </a:ext>
            </a:extLst>
          </p:cNvPr>
          <p:cNvSpPr/>
          <p:nvPr/>
        </p:nvSpPr>
        <p:spPr>
          <a:xfrm>
            <a:off x="5524013" y="121485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Data</a:t>
            </a:r>
          </a:p>
          <a:p>
            <a:pPr algn="ctr"/>
            <a:r>
              <a:rPr lang="en-US" dirty="0">
                <a:solidFill>
                  <a:srgbClr val="44546A"/>
                </a:solidFill>
              </a:rPr>
              <a:t>Requirements</a:t>
            </a:r>
            <a:endParaRPr lang="da-DK" dirty="0">
              <a:solidFill>
                <a:srgbClr val="44546A"/>
              </a:solidFill>
            </a:endParaRPr>
          </a:p>
        </p:txBody>
      </p:sp>
      <p:sp>
        <p:nvSpPr>
          <p:cNvPr id="7" name="Oval 6">
            <a:extLst>
              <a:ext uri="{FF2B5EF4-FFF2-40B4-BE49-F238E27FC236}">
                <a16:creationId xmlns:a16="http://schemas.microsoft.com/office/drawing/2014/main" id="{BBBB9A29-9DB5-436B-B9F3-7EA3F49CBFE6}"/>
              </a:ext>
            </a:extLst>
          </p:cNvPr>
          <p:cNvSpPr/>
          <p:nvPr/>
        </p:nvSpPr>
        <p:spPr>
          <a:xfrm>
            <a:off x="5524013" y="3480240"/>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Functional</a:t>
            </a:r>
          </a:p>
          <a:p>
            <a:pPr algn="ctr"/>
            <a:r>
              <a:rPr lang="en-US" dirty="0">
                <a:solidFill>
                  <a:srgbClr val="44546A"/>
                </a:solidFill>
              </a:rPr>
              <a:t>Requirements</a:t>
            </a:r>
            <a:endParaRPr lang="da-DK" dirty="0">
              <a:solidFill>
                <a:srgbClr val="44546A"/>
              </a:solidFill>
            </a:endParaRPr>
          </a:p>
        </p:txBody>
      </p:sp>
      <p:sp>
        <p:nvSpPr>
          <p:cNvPr id="8" name="Oval 7">
            <a:extLst>
              <a:ext uri="{FF2B5EF4-FFF2-40B4-BE49-F238E27FC236}">
                <a16:creationId xmlns:a16="http://schemas.microsoft.com/office/drawing/2014/main" id="{3B757C1E-F6E5-494F-AFEC-5945F4507E8A}"/>
              </a:ext>
            </a:extLst>
          </p:cNvPr>
          <p:cNvSpPr/>
          <p:nvPr/>
        </p:nvSpPr>
        <p:spPr>
          <a:xfrm>
            <a:off x="5524013" y="4612932"/>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Technical</a:t>
            </a:r>
          </a:p>
          <a:p>
            <a:pPr algn="ctr"/>
            <a:r>
              <a:rPr lang="en-US" dirty="0">
                <a:solidFill>
                  <a:srgbClr val="44546A"/>
                </a:solidFill>
              </a:rPr>
              <a:t>Requirements</a:t>
            </a:r>
            <a:endParaRPr lang="da-DK" dirty="0">
              <a:solidFill>
                <a:srgbClr val="44546A"/>
              </a:solidFill>
            </a:endParaRPr>
          </a:p>
        </p:txBody>
      </p:sp>
      <p:sp>
        <p:nvSpPr>
          <p:cNvPr id="9" name="Oval 8">
            <a:extLst>
              <a:ext uri="{FF2B5EF4-FFF2-40B4-BE49-F238E27FC236}">
                <a16:creationId xmlns:a16="http://schemas.microsoft.com/office/drawing/2014/main" id="{E0F5249C-DF62-492A-8FE8-E879C53A2383}"/>
              </a:ext>
            </a:extLst>
          </p:cNvPr>
          <p:cNvSpPr/>
          <p:nvPr/>
        </p:nvSpPr>
        <p:spPr>
          <a:xfrm>
            <a:off x="5524013" y="2347548"/>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Regulatory </a:t>
            </a:r>
          </a:p>
          <a:p>
            <a:pPr algn="ctr"/>
            <a:r>
              <a:rPr lang="en-US" dirty="0">
                <a:solidFill>
                  <a:srgbClr val="44546A"/>
                </a:solidFill>
              </a:rPr>
              <a:t>and Compliance</a:t>
            </a:r>
          </a:p>
          <a:p>
            <a:pPr algn="ctr"/>
            <a:r>
              <a:rPr lang="en-US" dirty="0">
                <a:solidFill>
                  <a:srgbClr val="44546A"/>
                </a:solidFill>
              </a:rPr>
              <a:t>Requirements</a:t>
            </a:r>
            <a:endParaRPr lang="da-DK" dirty="0">
              <a:solidFill>
                <a:srgbClr val="44546A"/>
              </a:solidFill>
            </a:endParaRPr>
          </a:p>
        </p:txBody>
      </p:sp>
      <p:sp>
        <p:nvSpPr>
          <p:cNvPr id="11" name="Oval 10">
            <a:extLst>
              <a:ext uri="{FF2B5EF4-FFF2-40B4-BE49-F238E27FC236}">
                <a16:creationId xmlns:a16="http://schemas.microsoft.com/office/drawing/2014/main" id="{A83A4107-7EDD-464C-A8CC-56004C901133}"/>
              </a:ext>
            </a:extLst>
          </p:cNvPr>
          <p:cNvSpPr/>
          <p:nvPr/>
        </p:nvSpPr>
        <p:spPr>
          <a:xfrm>
            <a:off x="9837518" y="3473495"/>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BI</a:t>
            </a:r>
          </a:p>
          <a:p>
            <a:pPr algn="ctr"/>
            <a:r>
              <a:rPr lang="en-US" dirty="0">
                <a:solidFill>
                  <a:srgbClr val="44546A"/>
                </a:solidFill>
              </a:rPr>
              <a:t>Requirements</a:t>
            </a:r>
            <a:endParaRPr lang="da-DK" dirty="0">
              <a:solidFill>
                <a:srgbClr val="44546A"/>
              </a:solidFill>
            </a:endParaRPr>
          </a:p>
        </p:txBody>
      </p:sp>
      <p:cxnSp>
        <p:nvCxnSpPr>
          <p:cNvPr id="13" name="Straight Arrow Connector 12">
            <a:extLst>
              <a:ext uri="{FF2B5EF4-FFF2-40B4-BE49-F238E27FC236}">
                <a16:creationId xmlns:a16="http://schemas.microsoft.com/office/drawing/2014/main" id="{3EEFF501-96CC-4765-9B10-46BF4529BB7F}"/>
              </a:ext>
            </a:extLst>
          </p:cNvPr>
          <p:cNvCxnSpPr>
            <a:cxnSpLocks/>
            <a:stCxn id="4" idx="6"/>
            <a:endCxn id="6" idx="2"/>
          </p:cNvCxnSpPr>
          <p:nvPr/>
        </p:nvCxnSpPr>
        <p:spPr>
          <a:xfrm flipV="1">
            <a:off x="2295645" y="1785241"/>
            <a:ext cx="3228368" cy="2258639"/>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70964B7-737F-443A-A1E8-F22DA72A7929}"/>
              </a:ext>
            </a:extLst>
          </p:cNvPr>
          <p:cNvCxnSpPr>
            <a:cxnSpLocks/>
            <a:stCxn id="4" idx="6"/>
            <a:endCxn id="7" idx="2"/>
          </p:cNvCxnSpPr>
          <p:nvPr/>
        </p:nvCxnSpPr>
        <p:spPr>
          <a:xfrm>
            <a:off x="2295645" y="4043880"/>
            <a:ext cx="3228368" cy="674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35FF5DF-199A-40C8-B4E2-D6966B8DECBE}"/>
              </a:ext>
            </a:extLst>
          </p:cNvPr>
          <p:cNvCxnSpPr>
            <a:cxnSpLocks/>
            <a:stCxn id="4" idx="6"/>
            <a:endCxn id="8" idx="2"/>
          </p:cNvCxnSpPr>
          <p:nvPr/>
        </p:nvCxnSpPr>
        <p:spPr>
          <a:xfrm>
            <a:off x="2295645" y="4043880"/>
            <a:ext cx="3228368" cy="1139437"/>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CF8C58-42C6-45C1-A82F-1A155CE41C4E}"/>
              </a:ext>
            </a:extLst>
          </p:cNvPr>
          <p:cNvCxnSpPr>
            <a:cxnSpLocks/>
            <a:stCxn id="4" idx="6"/>
            <a:endCxn id="9" idx="2"/>
          </p:cNvCxnSpPr>
          <p:nvPr/>
        </p:nvCxnSpPr>
        <p:spPr>
          <a:xfrm flipV="1">
            <a:off x="2295645" y="2917933"/>
            <a:ext cx="3228368" cy="1125947"/>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2C9BAC5-1813-4376-9AB7-3E12DF859A4B}"/>
              </a:ext>
            </a:extLst>
          </p:cNvPr>
          <p:cNvCxnSpPr>
            <a:cxnSpLocks/>
            <a:stCxn id="6" idx="6"/>
            <a:endCxn id="11" idx="2"/>
          </p:cNvCxnSpPr>
          <p:nvPr/>
        </p:nvCxnSpPr>
        <p:spPr>
          <a:xfrm>
            <a:off x="7142538" y="1785241"/>
            <a:ext cx="2694980" cy="2258639"/>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7D4EC29-C5E5-48F1-8E3E-FAB478006E03}"/>
              </a:ext>
            </a:extLst>
          </p:cNvPr>
          <p:cNvCxnSpPr>
            <a:cxnSpLocks/>
            <a:stCxn id="7" idx="6"/>
            <a:endCxn id="11" idx="2"/>
          </p:cNvCxnSpPr>
          <p:nvPr/>
        </p:nvCxnSpPr>
        <p:spPr>
          <a:xfrm flipV="1">
            <a:off x="7142538" y="4043880"/>
            <a:ext cx="2694980" cy="674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9DD77FC-6411-4F28-9737-8DFC5545131B}"/>
              </a:ext>
            </a:extLst>
          </p:cNvPr>
          <p:cNvCxnSpPr>
            <a:cxnSpLocks/>
            <a:stCxn id="8" idx="6"/>
            <a:endCxn id="11" idx="2"/>
          </p:cNvCxnSpPr>
          <p:nvPr/>
        </p:nvCxnSpPr>
        <p:spPr>
          <a:xfrm flipV="1">
            <a:off x="7142538" y="4043880"/>
            <a:ext cx="2694980" cy="1139437"/>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B3A1489-5775-4DCF-973F-9B25D8BED0F8}"/>
              </a:ext>
            </a:extLst>
          </p:cNvPr>
          <p:cNvCxnSpPr>
            <a:cxnSpLocks/>
            <a:stCxn id="9" idx="6"/>
            <a:endCxn id="11" idx="2"/>
          </p:cNvCxnSpPr>
          <p:nvPr/>
        </p:nvCxnSpPr>
        <p:spPr>
          <a:xfrm>
            <a:off x="7142538" y="2917933"/>
            <a:ext cx="2694980" cy="1125947"/>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D35B8B82-A3CB-4CD8-BBF6-B3E4851A8793}"/>
              </a:ext>
            </a:extLst>
          </p:cNvPr>
          <p:cNvSpPr/>
          <p:nvPr/>
        </p:nvSpPr>
        <p:spPr>
          <a:xfrm>
            <a:off x="5524013" y="5745625"/>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Replacement</a:t>
            </a:r>
          </a:p>
          <a:p>
            <a:pPr algn="ctr"/>
            <a:r>
              <a:rPr lang="en-US" dirty="0">
                <a:solidFill>
                  <a:srgbClr val="44546A"/>
                </a:solidFill>
              </a:rPr>
              <a:t>Requirement</a:t>
            </a:r>
            <a:endParaRPr lang="da-DK" dirty="0">
              <a:solidFill>
                <a:srgbClr val="44546A"/>
              </a:solidFill>
            </a:endParaRPr>
          </a:p>
        </p:txBody>
      </p:sp>
      <p:cxnSp>
        <p:nvCxnSpPr>
          <p:cNvPr id="51" name="Straight Arrow Connector 50">
            <a:extLst>
              <a:ext uri="{FF2B5EF4-FFF2-40B4-BE49-F238E27FC236}">
                <a16:creationId xmlns:a16="http://schemas.microsoft.com/office/drawing/2014/main" id="{60076E86-407C-4718-8BF0-094A2AB9AFA8}"/>
              </a:ext>
            </a:extLst>
          </p:cNvPr>
          <p:cNvCxnSpPr>
            <a:cxnSpLocks/>
            <a:stCxn id="4" idx="6"/>
            <a:endCxn id="48" idx="2"/>
          </p:cNvCxnSpPr>
          <p:nvPr/>
        </p:nvCxnSpPr>
        <p:spPr>
          <a:xfrm>
            <a:off x="2295645" y="4043880"/>
            <a:ext cx="3228368" cy="227213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1FFB3F1-FD20-4C6F-BD7B-5620E296863E}"/>
              </a:ext>
            </a:extLst>
          </p:cNvPr>
          <p:cNvCxnSpPr>
            <a:cxnSpLocks/>
            <a:stCxn id="48" idx="6"/>
          </p:cNvCxnSpPr>
          <p:nvPr/>
        </p:nvCxnSpPr>
        <p:spPr>
          <a:xfrm flipV="1">
            <a:off x="7142538" y="4043880"/>
            <a:ext cx="2694977" cy="227213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845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D5FFA59-91E4-48BC-A253-FEDC30800A76}"/>
              </a:ext>
            </a:extLst>
          </p:cNvPr>
          <p:cNvSpPr/>
          <p:nvPr/>
        </p:nvSpPr>
        <p:spPr>
          <a:xfrm>
            <a:off x="106859" y="2914695"/>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Business</a:t>
            </a:r>
          </a:p>
          <a:p>
            <a:pPr algn="ctr"/>
            <a:r>
              <a:rPr lang="en-US" dirty="0">
                <a:solidFill>
                  <a:srgbClr val="44546A"/>
                </a:solidFill>
              </a:rPr>
              <a:t>Requirements</a:t>
            </a:r>
            <a:endParaRPr lang="da-DK" dirty="0">
              <a:solidFill>
                <a:srgbClr val="44546A"/>
              </a:solidFill>
            </a:endParaRPr>
          </a:p>
        </p:txBody>
      </p:sp>
      <p:sp>
        <p:nvSpPr>
          <p:cNvPr id="7" name="Oval 6">
            <a:extLst>
              <a:ext uri="{FF2B5EF4-FFF2-40B4-BE49-F238E27FC236}">
                <a16:creationId xmlns:a16="http://schemas.microsoft.com/office/drawing/2014/main" id="{BBBB9A29-9DB5-436B-B9F3-7EA3F49CBFE6}"/>
              </a:ext>
            </a:extLst>
          </p:cNvPr>
          <p:cNvSpPr/>
          <p:nvPr/>
        </p:nvSpPr>
        <p:spPr>
          <a:xfrm>
            <a:off x="2061924" y="2945048"/>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Gather</a:t>
            </a:r>
          </a:p>
          <a:p>
            <a:pPr algn="ctr"/>
            <a:r>
              <a:rPr lang="en-US" dirty="0">
                <a:solidFill>
                  <a:srgbClr val="44546A"/>
                </a:solidFill>
              </a:rPr>
              <a:t>Functional</a:t>
            </a:r>
          </a:p>
          <a:p>
            <a:pPr algn="ctr"/>
            <a:r>
              <a:rPr lang="en-US" dirty="0">
                <a:solidFill>
                  <a:srgbClr val="44546A"/>
                </a:solidFill>
              </a:rPr>
              <a:t>Requirements</a:t>
            </a:r>
            <a:endParaRPr lang="da-DK" dirty="0">
              <a:solidFill>
                <a:srgbClr val="44546A"/>
              </a:solidFill>
            </a:endParaRPr>
          </a:p>
        </p:txBody>
      </p:sp>
      <p:sp>
        <p:nvSpPr>
          <p:cNvPr id="8" name="Oval 7">
            <a:extLst>
              <a:ext uri="{FF2B5EF4-FFF2-40B4-BE49-F238E27FC236}">
                <a16:creationId xmlns:a16="http://schemas.microsoft.com/office/drawing/2014/main" id="{3B757C1E-F6E5-494F-AFEC-5945F4507E8A}"/>
              </a:ext>
            </a:extLst>
          </p:cNvPr>
          <p:cNvSpPr/>
          <p:nvPr/>
        </p:nvSpPr>
        <p:spPr>
          <a:xfrm>
            <a:off x="2061924" y="419829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Gather</a:t>
            </a:r>
          </a:p>
          <a:p>
            <a:pPr algn="ctr"/>
            <a:r>
              <a:rPr lang="en-US" dirty="0">
                <a:solidFill>
                  <a:srgbClr val="44546A"/>
                </a:solidFill>
              </a:rPr>
              <a:t>Technical</a:t>
            </a:r>
          </a:p>
          <a:p>
            <a:pPr algn="ctr"/>
            <a:r>
              <a:rPr lang="en-US" dirty="0">
                <a:solidFill>
                  <a:srgbClr val="44546A"/>
                </a:solidFill>
              </a:rPr>
              <a:t>Requirements</a:t>
            </a:r>
            <a:endParaRPr lang="da-DK" dirty="0">
              <a:solidFill>
                <a:srgbClr val="44546A"/>
              </a:solidFill>
            </a:endParaRPr>
          </a:p>
        </p:txBody>
      </p:sp>
      <p:sp>
        <p:nvSpPr>
          <p:cNvPr id="9" name="Oval 8">
            <a:extLst>
              <a:ext uri="{FF2B5EF4-FFF2-40B4-BE49-F238E27FC236}">
                <a16:creationId xmlns:a16="http://schemas.microsoft.com/office/drawing/2014/main" id="{E0F5249C-DF62-492A-8FE8-E879C53A2383}"/>
              </a:ext>
            </a:extLst>
          </p:cNvPr>
          <p:cNvSpPr/>
          <p:nvPr/>
        </p:nvSpPr>
        <p:spPr>
          <a:xfrm>
            <a:off x="2064721" y="1729430"/>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Gather</a:t>
            </a:r>
          </a:p>
          <a:p>
            <a:pPr algn="ctr"/>
            <a:r>
              <a:rPr lang="en-US" dirty="0">
                <a:solidFill>
                  <a:srgbClr val="44546A"/>
                </a:solidFill>
              </a:rPr>
              <a:t>R&amp;C </a:t>
            </a:r>
          </a:p>
          <a:p>
            <a:pPr algn="ctr"/>
            <a:r>
              <a:rPr lang="en-US" dirty="0">
                <a:solidFill>
                  <a:srgbClr val="44546A"/>
                </a:solidFill>
              </a:rPr>
              <a:t>Requirements</a:t>
            </a:r>
            <a:endParaRPr lang="da-DK" dirty="0">
              <a:solidFill>
                <a:srgbClr val="44546A"/>
              </a:solidFill>
            </a:endParaRPr>
          </a:p>
        </p:txBody>
      </p:sp>
      <p:sp>
        <p:nvSpPr>
          <p:cNvPr id="11" name="Oval 10">
            <a:extLst>
              <a:ext uri="{FF2B5EF4-FFF2-40B4-BE49-F238E27FC236}">
                <a16:creationId xmlns:a16="http://schemas.microsoft.com/office/drawing/2014/main" id="{A83A4107-7EDD-464C-A8CC-56004C901133}"/>
              </a:ext>
            </a:extLst>
          </p:cNvPr>
          <p:cNvSpPr/>
          <p:nvPr/>
        </p:nvSpPr>
        <p:spPr>
          <a:xfrm>
            <a:off x="9950051" y="2929871"/>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Consolidate</a:t>
            </a:r>
          </a:p>
          <a:p>
            <a:pPr algn="ctr"/>
            <a:r>
              <a:rPr lang="en-US" dirty="0">
                <a:solidFill>
                  <a:srgbClr val="44546A"/>
                </a:solidFill>
              </a:rPr>
              <a:t>Requirements</a:t>
            </a:r>
            <a:endParaRPr lang="da-DK" dirty="0">
              <a:solidFill>
                <a:srgbClr val="44546A"/>
              </a:solidFill>
            </a:endParaRPr>
          </a:p>
        </p:txBody>
      </p:sp>
      <p:cxnSp>
        <p:nvCxnSpPr>
          <p:cNvPr id="13" name="Straight Arrow Connector 12">
            <a:extLst>
              <a:ext uri="{FF2B5EF4-FFF2-40B4-BE49-F238E27FC236}">
                <a16:creationId xmlns:a16="http://schemas.microsoft.com/office/drawing/2014/main" id="{3EEFF501-96CC-4765-9B10-46BF4529BB7F}"/>
              </a:ext>
            </a:extLst>
          </p:cNvPr>
          <p:cNvCxnSpPr>
            <a:cxnSpLocks/>
            <a:stCxn id="4" idx="6"/>
            <a:endCxn id="35" idx="2"/>
          </p:cNvCxnSpPr>
          <p:nvPr/>
        </p:nvCxnSpPr>
        <p:spPr>
          <a:xfrm flipV="1">
            <a:off x="1725384" y="1064036"/>
            <a:ext cx="339338" cy="2421044"/>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70964B7-737F-443A-A1E8-F22DA72A7929}"/>
              </a:ext>
            </a:extLst>
          </p:cNvPr>
          <p:cNvCxnSpPr>
            <a:cxnSpLocks/>
            <a:stCxn id="4" idx="6"/>
            <a:endCxn id="7" idx="2"/>
          </p:cNvCxnSpPr>
          <p:nvPr/>
        </p:nvCxnSpPr>
        <p:spPr>
          <a:xfrm>
            <a:off x="1725384" y="3485080"/>
            <a:ext cx="336540" cy="30353"/>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35FF5DF-199A-40C8-B4E2-D6966B8DECBE}"/>
              </a:ext>
            </a:extLst>
          </p:cNvPr>
          <p:cNvCxnSpPr>
            <a:cxnSpLocks/>
            <a:stCxn id="4" idx="6"/>
            <a:endCxn id="8" idx="2"/>
          </p:cNvCxnSpPr>
          <p:nvPr/>
        </p:nvCxnSpPr>
        <p:spPr>
          <a:xfrm>
            <a:off x="1725384" y="3485080"/>
            <a:ext cx="336540" cy="1283601"/>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CF8C58-42C6-45C1-A82F-1A155CE41C4E}"/>
              </a:ext>
            </a:extLst>
          </p:cNvPr>
          <p:cNvCxnSpPr>
            <a:cxnSpLocks/>
            <a:stCxn id="4" idx="6"/>
            <a:endCxn id="9" idx="2"/>
          </p:cNvCxnSpPr>
          <p:nvPr/>
        </p:nvCxnSpPr>
        <p:spPr>
          <a:xfrm flipV="1">
            <a:off x="1725384" y="2299815"/>
            <a:ext cx="339337" cy="118526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2C9BAC5-1813-4376-9AB7-3E12DF859A4B}"/>
              </a:ext>
            </a:extLst>
          </p:cNvPr>
          <p:cNvCxnSpPr>
            <a:cxnSpLocks/>
            <a:stCxn id="41" idx="6"/>
            <a:endCxn id="11" idx="2"/>
          </p:cNvCxnSpPr>
          <p:nvPr/>
        </p:nvCxnSpPr>
        <p:spPr>
          <a:xfrm>
            <a:off x="9622135" y="1025509"/>
            <a:ext cx="327916" cy="2474747"/>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7D4EC29-C5E5-48F1-8E3E-FAB478006E03}"/>
              </a:ext>
            </a:extLst>
          </p:cNvPr>
          <p:cNvCxnSpPr>
            <a:cxnSpLocks/>
            <a:stCxn id="70" idx="6"/>
            <a:endCxn id="11" idx="2"/>
          </p:cNvCxnSpPr>
          <p:nvPr/>
        </p:nvCxnSpPr>
        <p:spPr>
          <a:xfrm flipV="1">
            <a:off x="9622135" y="3500256"/>
            <a:ext cx="327916" cy="126842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9DD77FC-6411-4F28-9737-8DFC5545131B}"/>
              </a:ext>
            </a:extLst>
          </p:cNvPr>
          <p:cNvCxnSpPr>
            <a:cxnSpLocks/>
            <a:stCxn id="8" idx="6"/>
            <a:endCxn id="70" idx="2"/>
          </p:cNvCxnSpPr>
          <p:nvPr/>
        </p:nvCxnSpPr>
        <p:spPr>
          <a:xfrm>
            <a:off x="3680449" y="4768681"/>
            <a:ext cx="4323161" cy="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B3A1489-5775-4DCF-973F-9B25D8BED0F8}"/>
              </a:ext>
            </a:extLst>
          </p:cNvPr>
          <p:cNvCxnSpPr>
            <a:cxnSpLocks/>
            <a:stCxn id="9" idx="6"/>
            <a:endCxn id="54" idx="2"/>
          </p:cNvCxnSpPr>
          <p:nvPr/>
        </p:nvCxnSpPr>
        <p:spPr>
          <a:xfrm flipV="1">
            <a:off x="3683246" y="2252311"/>
            <a:ext cx="4320364" cy="47504"/>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D35B8B82-A3CB-4CD8-BBF6-B3E4851A8793}"/>
              </a:ext>
            </a:extLst>
          </p:cNvPr>
          <p:cNvSpPr/>
          <p:nvPr/>
        </p:nvSpPr>
        <p:spPr>
          <a:xfrm>
            <a:off x="2085588" y="533906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Gather</a:t>
            </a:r>
          </a:p>
          <a:p>
            <a:pPr algn="ctr"/>
            <a:r>
              <a:rPr lang="en-US" dirty="0">
                <a:solidFill>
                  <a:srgbClr val="44546A"/>
                </a:solidFill>
              </a:rPr>
              <a:t>Replacement</a:t>
            </a:r>
          </a:p>
          <a:p>
            <a:pPr algn="ctr"/>
            <a:r>
              <a:rPr lang="en-US" dirty="0">
                <a:solidFill>
                  <a:srgbClr val="44546A"/>
                </a:solidFill>
              </a:rPr>
              <a:t>Requirement</a:t>
            </a:r>
            <a:endParaRPr lang="da-DK" dirty="0">
              <a:solidFill>
                <a:srgbClr val="44546A"/>
              </a:solidFill>
            </a:endParaRPr>
          </a:p>
        </p:txBody>
      </p:sp>
      <p:cxnSp>
        <p:nvCxnSpPr>
          <p:cNvPr id="51" name="Straight Arrow Connector 50">
            <a:extLst>
              <a:ext uri="{FF2B5EF4-FFF2-40B4-BE49-F238E27FC236}">
                <a16:creationId xmlns:a16="http://schemas.microsoft.com/office/drawing/2014/main" id="{60076E86-407C-4718-8BF0-094A2AB9AFA8}"/>
              </a:ext>
            </a:extLst>
          </p:cNvPr>
          <p:cNvCxnSpPr>
            <a:cxnSpLocks/>
            <a:stCxn id="4" idx="6"/>
            <a:endCxn id="48" idx="2"/>
          </p:cNvCxnSpPr>
          <p:nvPr/>
        </p:nvCxnSpPr>
        <p:spPr>
          <a:xfrm>
            <a:off x="1725384" y="3485080"/>
            <a:ext cx="360204" cy="2424371"/>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1FFB3F1-FD20-4C6F-BD7B-5620E296863E}"/>
              </a:ext>
            </a:extLst>
          </p:cNvPr>
          <p:cNvCxnSpPr>
            <a:cxnSpLocks/>
            <a:stCxn id="48" idx="6"/>
            <a:endCxn id="123" idx="1"/>
          </p:cNvCxnSpPr>
          <p:nvPr/>
        </p:nvCxnSpPr>
        <p:spPr>
          <a:xfrm>
            <a:off x="3704113" y="5909451"/>
            <a:ext cx="434698" cy="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1F39904A-95E8-4B44-A690-94E4753C2279}"/>
              </a:ext>
            </a:extLst>
          </p:cNvPr>
          <p:cNvSpPr/>
          <p:nvPr/>
        </p:nvSpPr>
        <p:spPr>
          <a:xfrm>
            <a:off x="-442941" y="-58289"/>
            <a:ext cx="2549317" cy="1140770"/>
          </a:xfrm>
          <a:prstGeom prst="ellipse">
            <a:avLst/>
          </a:prstGeom>
          <a:solidFill>
            <a:schemeClr val="bg1"/>
          </a:solidFill>
          <a:ln w="28575">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en-US" dirty="0">
                <a:solidFill>
                  <a:srgbClr val="44546A"/>
                </a:solidFill>
              </a:rPr>
              <a:t>Data Requirements</a:t>
            </a:r>
            <a:endParaRPr lang="da-DK" dirty="0">
              <a:solidFill>
                <a:srgbClr val="44546A"/>
              </a:solidFill>
            </a:endParaRPr>
          </a:p>
        </p:txBody>
      </p:sp>
      <p:sp>
        <p:nvSpPr>
          <p:cNvPr id="30" name="Oval 29">
            <a:extLst>
              <a:ext uri="{FF2B5EF4-FFF2-40B4-BE49-F238E27FC236}">
                <a16:creationId xmlns:a16="http://schemas.microsoft.com/office/drawing/2014/main" id="{2B5E81E9-80E1-49FC-BA76-1F269BACE76F}"/>
              </a:ext>
            </a:extLst>
          </p:cNvPr>
          <p:cNvSpPr/>
          <p:nvPr/>
        </p:nvSpPr>
        <p:spPr>
          <a:xfrm>
            <a:off x="-442941" y="3602715"/>
            <a:ext cx="2549317" cy="1140770"/>
          </a:xfrm>
          <a:prstGeom prst="ellipse">
            <a:avLst/>
          </a:prstGeom>
          <a:solidFill>
            <a:schemeClr val="bg1"/>
          </a:solidFill>
          <a:ln w="28575">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en-US" dirty="0">
                <a:solidFill>
                  <a:srgbClr val="44546A"/>
                </a:solidFill>
              </a:rPr>
              <a:t>Functional Requirements</a:t>
            </a:r>
            <a:endParaRPr lang="da-DK" dirty="0">
              <a:solidFill>
                <a:srgbClr val="44546A"/>
              </a:solidFill>
            </a:endParaRPr>
          </a:p>
        </p:txBody>
      </p:sp>
      <p:sp>
        <p:nvSpPr>
          <p:cNvPr id="31" name="Oval 30">
            <a:extLst>
              <a:ext uri="{FF2B5EF4-FFF2-40B4-BE49-F238E27FC236}">
                <a16:creationId xmlns:a16="http://schemas.microsoft.com/office/drawing/2014/main" id="{7DD862E9-0053-401B-B03F-83AF9A21F1A0}"/>
              </a:ext>
            </a:extLst>
          </p:cNvPr>
          <p:cNvSpPr/>
          <p:nvPr/>
        </p:nvSpPr>
        <p:spPr>
          <a:xfrm>
            <a:off x="-442941" y="4706596"/>
            <a:ext cx="2549317" cy="1140770"/>
          </a:xfrm>
          <a:prstGeom prst="ellipse">
            <a:avLst/>
          </a:prstGeom>
          <a:solidFill>
            <a:schemeClr val="bg1"/>
          </a:solidFill>
          <a:ln w="28575">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en-US" dirty="0">
                <a:solidFill>
                  <a:srgbClr val="44546A"/>
                </a:solidFill>
              </a:rPr>
              <a:t>Technical Requirements</a:t>
            </a:r>
            <a:endParaRPr lang="da-DK" dirty="0">
              <a:solidFill>
                <a:srgbClr val="44546A"/>
              </a:solidFill>
            </a:endParaRPr>
          </a:p>
        </p:txBody>
      </p:sp>
      <p:sp>
        <p:nvSpPr>
          <p:cNvPr id="33" name="Oval 32">
            <a:extLst>
              <a:ext uri="{FF2B5EF4-FFF2-40B4-BE49-F238E27FC236}">
                <a16:creationId xmlns:a16="http://schemas.microsoft.com/office/drawing/2014/main" id="{4EE346A1-A69A-40FF-BC8F-B55C37E07953}"/>
              </a:ext>
            </a:extLst>
          </p:cNvPr>
          <p:cNvSpPr/>
          <p:nvPr/>
        </p:nvSpPr>
        <p:spPr>
          <a:xfrm>
            <a:off x="-442941" y="1169957"/>
            <a:ext cx="2549317" cy="1138308"/>
          </a:xfrm>
          <a:prstGeom prst="ellipse">
            <a:avLst/>
          </a:prstGeom>
          <a:solidFill>
            <a:schemeClr val="bg1"/>
          </a:solidFill>
          <a:ln w="28575">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en-US" dirty="0">
                <a:solidFill>
                  <a:srgbClr val="44546A"/>
                </a:solidFill>
              </a:rPr>
              <a:t>Regulatory and Compliance</a:t>
            </a:r>
          </a:p>
          <a:p>
            <a:r>
              <a:rPr lang="en-US" dirty="0">
                <a:solidFill>
                  <a:srgbClr val="44546A"/>
                </a:solidFill>
              </a:rPr>
              <a:t>Requirements</a:t>
            </a:r>
            <a:endParaRPr lang="da-DK" dirty="0">
              <a:solidFill>
                <a:srgbClr val="44546A"/>
              </a:solidFill>
            </a:endParaRPr>
          </a:p>
        </p:txBody>
      </p:sp>
      <p:sp>
        <p:nvSpPr>
          <p:cNvPr id="34" name="Oval 33">
            <a:extLst>
              <a:ext uri="{FF2B5EF4-FFF2-40B4-BE49-F238E27FC236}">
                <a16:creationId xmlns:a16="http://schemas.microsoft.com/office/drawing/2014/main" id="{474D607A-38CE-4BAC-A5DC-57660B7D0E99}"/>
              </a:ext>
            </a:extLst>
          </p:cNvPr>
          <p:cNvSpPr/>
          <p:nvPr/>
        </p:nvSpPr>
        <p:spPr>
          <a:xfrm>
            <a:off x="-442941" y="6008717"/>
            <a:ext cx="2549317" cy="1140770"/>
          </a:xfrm>
          <a:prstGeom prst="ellipse">
            <a:avLst/>
          </a:prstGeom>
          <a:solidFill>
            <a:schemeClr val="bg1"/>
          </a:solidFill>
          <a:ln w="28575">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r>
              <a:rPr lang="en-US" dirty="0">
                <a:solidFill>
                  <a:srgbClr val="44546A"/>
                </a:solidFill>
              </a:rPr>
              <a:t>Replacement Requirement</a:t>
            </a:r>
            <a:endParaRPr lang="da-DK" dirty="0">
              <a:solidFill>
                <a:srgbClr val="44546A"/>
              </a:solidFill>
            </a:endParaRPr>
          </a:p>
        </p:txBody>
      </p:sp>
      <p:sp>
        <p:nvSpPr>
          <p:cNvPr id="35" name="Oval 34">
            <a:extLst>
              <a:ext uri="{FF2B5EF4-FFF2-40B4-BE49-F238E27FC236}">
                <a16:creationId xmlns:a16="http://schemas.microsoft.com/office/drawing/2014/main" id="{BCEFCF0E-8A98-4620-81E1-1FCEE582CD5C}"/>
              </a:ext>
            </a:extLst>
          </p:cNvPr>
          <p:cNvSpPr/>
          <p:nvPr/>
        </p:nvSpPr>
        <p:spPr>
          <a:xfrm>
            <a:off x="2064722" y="493651"/>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Identify</a:t>
            </a:r>
          </a:p>
          <a:p>
            <a:pPr algn="ctr"/>
            <a:r>
              <a:rPr lang="en-US" dirty="0">
                <a:solidFill>
                  <a:srgbClr val="44546A"/>
                </a:solidFill>
              </a:rPr>
              <a:t>Data Sources</a:t>
            </a:r>
            <a:endParaRPr lang="da-DK" dirty="0">
              <a:solidFill>
                <a:srgbClr val="44546A"/>
              </a:solidFill>
            </a:endParaRPr>
          </a:p>
        </p:txBody>
      </p:sp>
      <p:cxnSp>
        <p:nvCxnSpPr>
          <p:cNvPr id="36" name="Straight Arrow Connector 35">
            <a:extLst>
              <a:ext uri="{FF2B5EF4-FFF2-40B4-BE49-F238E27FC236}">
                <a16:creationId xmlns:a16="http://schemas.microsoft.com/office/drawing/2014/main" id="{5C40AC0F-6346-44E2-816D-82212C1A3433}"/>
              </a:ext>
            </a:extLst>
          </p:cNvPr>
          <p:cNvCxnSpPr>
            <a:cxnSpLocks/>
            <a:stCxn id="40" idx="6"/>
            <a:endCxn id="41" idx="2"/>
          </p:cNvCxnSpPr>
          <p:nvPr/>
        </p:nvCxnSpPr>
        <p:spPr>
          <a:xfrm flipV="1">
            <a:off x="7233300" y="1025509"/>
            <a:ext cx="770310" cy="22026"/>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grpSp>
        <p:nvGrpSpPr>
          <p:cNvPr id="37" name="Gruppe 32">
            <a:extLst>
              <a:ext uri="{FF2B5EF4-FFF2-40B4-BE49-F238E27FC236}">
                <a16:creationId xmlns:a16="http://schemas.microsoft.com/office/drawing/2014/main" id="{36D64829-B640-43D3-8EC3-B4C9E206199E}"/>
              </a:ext>
            </a:extLst>
          </p:cNvPr>
          <p:cNvGrpSpPr/>
          <p:nvPr/>
        </p:nvGrpSpPr>
        <p:grpSpPr>
          <a:xfrm>
            <a:off x="3784436" y="671134"/>
            <a:ext cx="1676067" cy="708751"/>
            <a:chOff x="6258500" y="5009003"/>
            <a:chExt cx="1676067" cy="708751"/>
          </a:xfrm>
        </p:grpSpPr>
        <p:pic>
          <p:nvPicPr>
            <p:cNvPr id="38" name="Picture 2" descr="File:Power bi logo black.svg - Wikimedia Commons">
              <a:extLst>
                <a:ext uri="{FF2B5EF4-FFF2-40B4-BE49-F238E27FC236}">
                  <a16:creationId xmlns:a16="http://schemas.microsoft.com/office/drawing/2014/main" id="{E5987772-33D5-4045-8481-9C2C0E8BD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39" name="Rektangel 35">
              <a:extLst>
                <a:ext uri="{FF2B5EF4-FFF2-40B4-BE49-F238E27FC236}">
                  <a16:creationId xmlns:a16="http://schemas.microsoft.com/office/drawing/2014/main" id="{077AB261-FDAF-4E39-B075-DEA5C80F3CC3}"/>
                </a:ext>
              </a:extLst>
            </p:cNvPr>
            <p:cNvSpPr/>
            <p:nvPr/>
          </p:nvSpPr>
          <p:spPr>
            <a:xfrm>
              <a:off x="6967251" y="5062239"/>
              <a:ext cx="967316" cy="646331"/>
            </a:xfrm>
            <a:prstGeom prst="rect">
              <a:avLst/>
            </a:prstGeom>
          </p:spPr>
          <p:txBody>
            <a:bodyPr wrap="none">
              <a:spAutoFit/>
            </a:bodyPr>
            <a:lstStyle/>
            <a:p>
              <a:r>
                <a:rPr lang="da-DK" dirty="0">
                  <a:solidFill>
                    <a:srgbClr val="44546A"/>
                  </a:solidFill>
                </a:rPr>
                <a:t>Data</a:t>
              </a:r>
            </a:p>
            <a:p>
              <a:r>
                <a:rPr lang="en-US" dirty="0">
                  <a:solidFill>
                    <a:srgbClr val="44546A"/>
                  </a:solidFill>
                </a:rPr>
                <a:t>P</a:t>
              </a:r>
              <a:r>
                <a:rPr lang="da-DK" dirty="0" err="1">
                  <a:solidFill>
                    <a:srgbClr val="44546A"/>
                  </a:solidFill>
                </a:rPr>
                <a:t>rofiling</a:t>
              </a:r>
              <a:endParaRPr lang="da-DK" dirty="0">
                <a:solidFill>
                  <a:srgbClr val="44546A"/>
                </a:solidFill>
              </a:endParaRPr>
            </a:p>
          </p:txBody>
        </p:sp>
      </p:grpSp>
      <p:sp>
        <p:nvSpPr>
          <p:cNvPr id="40" name="Oval 39">
            <a:extLst>
              <a:ext uri="{FF2B5EF4-FFF2-40B4-BE49-F238E27FC236}">
                <a16:creationId xmlns:a16="http://schemas.microsoft.com/office/drawing/2014/main" id="{1B0802DA-3F42-41CA-9FCF-A1D773E44FDC}"/>
              </a:ext>
            </a:extLst>
          </p:cNvPr>
          <p:cNvSpPr/>
          <p:nvPr/>
        </p:nvSpPr>
        <p:spPr>
          <a:xfrm>
            <a:off x="5614775" y="477150"/>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Perform Gap</a:t>
            </a:r>
          </a:p>
          <a:p>
            <a:pPr algn="ctr"/>
            <a:r>
              <a:rPr lang="en-US" dirty="0">
                <a:solidFill>
                  <a:srgbClr val="44546A"/>
                </a:solidFill>
              </a:rPr>
              <a:t>And Quality</a:t>
            </a:r>
          </a:p>
          <a:p>
            <a:pPr algn="ctr"/>
            <a:r>
              <a:rPr lang="en-US" dirty="0" err="1">
                <a:solidFill>
                  <a:srgbClr val="44546A"/>
                </a:solidFill>
              </a:rPr>
              <a:t>Assesment</a:t>
            </a:r>
            <a:endParaRPr lang="da-DK" dirty="0">
              <a:solidFill>
                <a:srgbClr val="44546A"/>
              </a:solidFill>
            </a:endParaRPr>
          </a:p>
        </p:txBody>
      </p:sp>
      <p:sp>
        <p:nvSpPr>
          <p:cNvPr id="41" name="Oval 40">
            <a:extLst>
              <a:ext uri="{FF2B5EF4-FFF2-40B4-BE49-F238E27FC236}">
                <a16:creationId xmlns:a16="http://schemas.microsoft.com/office/drawing/2014/main" id="{D52B7F7D-8B6B-4912-AA58-9DFDD28520EF}"/>
              </a:ext>
            </a:extLst>
          </p:cNvPr>
          <p:cNvSpPr/>
          <p:nvPr/>
        </p:nvSpPr>
        <p:spPr>
          <a:xfrm>
            <a:off x="8003610" y="455124"/>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Revise</a:t>
            </a:r>
          </a:p>
          <a:p>
            <a:pPr algn="ctr"/>
            <a:r>
              <a:rPr lang="en-US" dirty="0">
                <a:solidFill>
                  <a:srgbClr val="44546A"/>
                </a:solidFill>
              </a:rPr>
              <a:t>Data</a:t>
            </a:r>
            <a:r>
              <a:rPr lang="da-DK" dirty="0">
                <a:solidFill>
                  <a:srgbClr val="44546A"/>
                </a:solidFill>
              </a:rPr>
              <a:t> </a:t>
            </a:r>
            <a:r>
              <a:rPr lang="da-DK" dirty="0" err="1">
                <a:solidFill>
                  <a:srgbClr val="44546A"/>
                </a:solidFill>
              </a:rPr>
              <a:t>Quality</a:t>
            </a:r>
            <a:endParaRPr lang="da-DK" dirty="0">
              <a:solidFill>
                <a:srgbClr val="44546A"/>
              </a:solidFill>
            </a:endParaRPr>
          </a:p>
          <a:p>
            <a:pPr algn="ctr"/>
            <a:r>
              <a:rPr lang="en-US" dirty="0">
                <a:solidFill>
                  <a:srgbClr val="44546A"/>
                </a:solidFill>
              </a:rPr>
              <a:t>Needs</a:t>
            </a:r>
          </a:p>
        </p:txBody>
      </p:sp>
      <p:cxnSp>
        <p:nvCxnSpPr>
          <p:cNvPr id="42" name="Straight Arrow Connector 41">
            <a:extLst>
              <a:ext uri="{FF2B5EF4-FFF2-40B4-BE49-F238E27FC236}">
                <a16:creationId xmlns:a16="http://schemas.microsoft.com/office/drawing/2014/main" id="{00700947-EA3A-4638-ADAA-CB295CA4D9B7}"/>
              </a:ext>
            </a:extLst>
          </p:cNvPr>
          <p:cNvCxnSpPr>
            <a:cxnSpLocks/>
            <a:stCxn id="35" idx="6"/>
            <a:endCxn id="38" idx="1"/>
          </p:cNvCxnSpPr>
          <p:nvPr/>
        </p:nvCxnSpPr>
        <p:spPr>
          <a:xfrm flipV="1">
            <a:off x="3683247" y="1025510"/>
            <a:ext cx="101189" cy="38526"/>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2BA105D-B274-4B1B-A6CC-45D1A0D28398}"/>
              </a:ext>
            </a:extLst>
          </p:cNvPr>
          <p:cNvCxnSpPr>
            <a:cxnSpLocks/>
            <a:stCxn id="39" idx="3"/>
            <a:endCxn id="40" idx="2"/>
          </p:cNvCxnSpPr>
          <p:nvPr/>
        </p:nvCxnSpPr>
        <p:spPr>
          <a:xfrm flipV="1">
            <a:off x="5460503" y="1047535"/>
            <a:ext cx="154272" cy="1"/>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A7C295A3-6B0D-47EA-82DA-92A4A4CDA88B}"/>
              </a:ext>
            </a:extLst>
          </p:cNvPr>
          <p:cNvSpPr/>
          <p:nvPr/>
        </p:nvSpPr>
        <p:spPr>
          <a:xfrm>
            <a:off x="8003610" y="168192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Confirm</a:t>
            </a:r>
          </a:p>
          <a:p>
            <a:pPr algn="ctr"/>
            <a:r>
              <a:rPr lang="en-US" dirty="0">
                <a:solidFill>
                  <a:srgbClr val="44546A"/>
                </a:solidFill>
              </a:rPr>
              <a:t>R&amp;C </a:t>
            </a:r>
          </a:p>
          <a:p>
            <a:pPr algn="ctr"/>
            <a:r>
              <a:rPr lang="en-US" dirty="0">
                <a:solidFill>
                  <a:srgbClr val="44546A"/>
                </a:solidFill>
              </a:rPr>
              <a:t>Requirements</a:t>
            </a:r>
            <a:endParaRPr lang="da-DK" dirty="0">
              <a:solidFill>
                <a:srgbClr val="44546A"/>
              </a:solidFill>
            </a:endParaRPr>
          </a:p>
        </p:txBody>
      </p:sp>
      <p:sp>
        <p:nvSpPr>
          <p:cNvPr id="59" name="Oval 58">
            <a:extLst>
              <a:ext uri="{FF2B5EF4-FFF2-40B4-BE49-F238E27FC236}">
                <a16:creationId xmlns:a16="http://schemas.microsoft.com/office/drawing/2014/main" id="{3B76354E-B12A-4B0C-B261-2ACB4B37A0C3}"/>
              </a:ext>
            </a:extLst>
          </p:cNvPr>
          <p:cNvSpPr/>
          <p:nvPr/>
        </p:nvSpPr>
        <p:spPr>
          <a:xfrm>
            <a:off x="4348951" y="293219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Storyboard &amp;</a:t>
            </a:r>
          </a:p>
          <a:p>
            <a:pPr algn="ctr"/>
            <a:r>
              <a:rPr lang="en-US" dirty="0">
                <a:solidFill>
                  <a:srgbClr val="44546A"/>
                </a:solidFill>
              </a:rPr>
              <a:t>Mockups</a:t>
            </a:r>
            <a:endParaRPr lang="da-DK" dirty="0">
              <a:solidFill>
                <a:srgbClr val="44546A"/>
              </a:solidFill>
            </a:endParaRPr>
          </a:p>
        </p:txBody>
      </p:sp>
      <p:sp>
        <p:nvSpPr>
          <p:cNvPr id="60" name="Oval 59">
            <a:extLst>
              <a:ext uri="{FF2B5EF4-FFF2-40B4-BE49-F238E27FC236}">
                <a16:creationId xmlns:a16="http://schemas.microsoft.com/office/drawing/2014/main" id="{A750B00F-3A34-48AC-96BA-1956264E0772}"/>
              </a:ext>
            </a:extLst>
          </p:cNvPr>
          <p:cNvSpPr/>
          <p:nvPr/>
        </p:nvSpPr>
        <p:spPr>
          <a:xfrm>
            <a:off x="6656677" y="293219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Revise</a:t>
            </a:r>
          </a:p>
          <a:p>
            <a:pPr algn="ctr"/>
            <a:r>
              <a:rPr lang="en-US" dirty="0">
                <a:solidFill>
                  <a:srgbClr val="44546A"/>
                </a:solidFill>
              </a:rPr>
              <a:t>Functional</a:t>
            </a:r>
          </a:p>
          <a:p>
            <a:pPr algn="ctr"/>
            <a:r>
              <a:rPr lang="en-US" dirty="0">
                <a:solidFill>
                  <a:srgbClr val="44546A"/>
                </a:solidFill>
              </a:rPr>
              <a:t>Requirements</a:t>
            </a:r>
            <a:endParaRPr lang="da-DK" dirty="0">
              <a:solidFill>
                <a:srgbClr val="44546A"/>
              </a:solidFill>
            </a:endParaRPr>
          </a:p>
        </p:txBody>
      </p:sp>
      <p:sp>
        <p:nvSpPr>
          <p:cNvPr id="63" name="Oval 62">
            <a:extLst>
              <a:ext uri="{FF2B5EF4-FFF2-40B4-BE49-F238E27FC236}">
                <a16:creationId xmlns:a16="http://schemas.microsoft.com/office/drawing/2014/main" id="{321AB045-18E5-4555-8359-7EE29E7515D2}"/>
              </a:ext>
            </a:extLst>
          </p:cNvPr>
          <p:cNvSpPr/>
          <p:nvPr/>
        </p:nvSpPr>
        <p:spPr>
          <a:xfrm>
            <a:off x="10360787" y="331441"/>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BI</a:t>
            </a:r>
          </a:p>
          <a:p>
            <a:pPr algn="ctr"/>
            <a:r>
              <a:rPr lang="en-US" dirty="0">
                <a:solidFill>
                  <a:srgbClr val="44546A"/>
                </a:solidFill>
              </a:rPr>
              <a:t>Requirements</a:t>
            </a:r>
            <a:endParaRPr lang="da-DK" dirty="0">
              <a:solidFill>
                <a:srgbClr val="44546A"/>
              </a:solidFill>
            </a:endParaRPr>
          </a:p>
        </p:txBody>
      </p:sp>
      <p:cxnSp>
        <p:nvCxnSpPr>
          <p:cNvPr id="64" name="Straight Arrow Connector 63">
            <a:extLst>
              <a:ext uri="{FF2B5EF4-FFF2-40B4-BE49-F238E27FC236}">
                <a16:creationId xmlns:a16="http://schemas.microsoft.com/office/drawing/2014/main" id="{BEAA067A-0696-40F0-874D-16CB3E8509E8}"/>
              </a:ext>
            </a:extLst>
          </p:cNvPr>
          <p:cNvCxnSpPr>
            <a:cxnSpLocks/>
            <a:stCxn id="11" idx="6"/>
            <a:endCxn id="63" idx="4"/>
          </p:cNvCxnSpPr>
          <p:nvPr/>
        </p:nvCxnSpPr>
        <p:spPr>
          <a:xfrm flipH="1" flipV="1">
            <a:off x="11170050" y="1472211"/>
            <a:ext cx="398526" cy="202804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C495042C-3A2F-4F48-AD5C-29FB79A324E4}"/>
              </a:ext>
            </a:extLst>
          </p:cNvPr>
          <p:cNvSpPr/>
          <p:nvPr/>
        </p:nvSpPr>
        <p:spPr>
          <a:xfrm>
            <a:off x="8003610" y="4198296"/>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Confirm</a:t>
            </a:r>
          </a:p>
          <a:p>
            <a:pPr algn="ctr"/>
            <a:r>
              <a:rPr lang="en-US" dirty="0">
                <a:solidFill>
                  <a:srgbClr val="44546A"/>
                </a:solidFill>
              </a:rPr>
              <a:t>Technical</a:t>
            </a:r>
          </a:p>
          <a:p>
            <a:pPr algn="ctr"/>
            <a:r>
              <a:rPr lang="en-US" dirty="0">
                <a:solidFill>
                  <a:srgbClr val="44546A"/>
                </a:solidFill>
              </a:rPr>
              <a:t>Requirements</a:t>
            </a:r>
            <a:endParaRPr lang="da-DK" dirty="0">
              <a:solidFill>
                <a:srgbClr val="44546A"/>
              </a:solidFill>
            </a:endParaRPr>
          </a:p>
        </p:txBody>
      </p:sp>
      <p:sp>
        <p:nvSpPr>
          <p:cNvPr id="71" name="Oval 70">
            <a:extLst>
              <a:ext uri="{FF2B5EF4-FFF2-40B4-BE49-F238E27FC236}">
                <a16:creationId xmlns:a16="http://schemas.microsoft.com/office/drawing/2014/main" id="{6D122E8F-74F1-466F-8D4E-9812A23B13DF}"/>
              </a:ext>
            </a:extLst>
          </p:cNvPr>
          <p:cNvSpPr/>
          <p:nvPr/>
        </p:nvSpPr>
        <p:spPr>
          <a:xfrm>
            <a:off x="8003610" y="5361091"/>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Revise</a:t>
            </a:r>
          </a:p>
          <a:p>
            <a:pPr algn="ctr"/>
            <a:r>
              <a:rPr lang="en-US" dirty="0">
                <a:solidFill>
                  <a:srgbClr val="44546A"/>
                </a:solidFill>
              </a:rPr>
              <a:t>Replacing</a:t>
            </a:r>
          </a:p>
          <a:p>
            <a:pPr algn="ctr"/>
            <a:r>
              <a:rPr lang="en-US" dirty="0">
                <a:solidFill>
                  <a:srgbClr val="44546A"/>
                </a:solidFill>
              </a:rPr>
              <a:t>Reporting</a:t>
            </a:r>
          </a:p>
        </p:txBody>
      </p:sp>
      <p:cxnSp>
        <p:nvCxnSpPr>
          <p:cNvPr id="76" name="Straight Arrow Connector 75">
            <a:extLst>
              <a:ext uri="{FF2B5EF4-FFF2-40B4-BE49-F238E27FC236}">
                <a16:creationId xmlns:a16="http://schemas.microsoft.com/office/drawing/2014/main" id="{D5F74B97-DDF0-4E7A-9425-E7B4F616D627}"/>
              </a:ext>
            </a:extLst>
          </p:cNvPr>
          <p:cNvCxnSpPr>
            <a:cxnSpLocks/>
            <a:stCxn id="71" idx="6"/>
            <a:endCxn id="11" idx="2"/>
          </p:cNvCxnSpPr>
          <p:nvPr/>
        </p:nvCxnSpPr>
        <p:spPr>
          <a:xfrm flipV="1">
            <a:off x="9622135" y="3500256"/>
            <a:ext cx="327916" cy="243122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54F12285-C671-41C7-A7E9-45FD5BD0765C}"/>
              </a:ext>
            </a:extLst>
          </p:cNvPr>
          <p:cNvCxnSpPr>
            <a:cxnSpLocks/>
            <a:stCxn id="59" idx="6"/>
            <a:endCxn id="60" idx="2"/>
          </p:cNvCxnSpPr>
          <p:nvPr/>
        </p:nvCxnSpPr>
        <p:spPr>
          <a:xfrm>
            <a:off x="5967476" y="3502581"/>
            <a:ext cx="689201" cy="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E2F6622E-4ECD-4D61-AB49-54B38B568CD2}"/>
              </a:ext>
            </a:extLst>
          </p:cNvPr>
          <p:cNvCxnSpPr>
            <a:cxnSpLocks/>
            <a:stCxn id="60" idx="6"/>
            <a:endCxn id="11" idx="2"/>
          </p:cNvCxnSpPr>
          <p:nvPr/>
        </p:nvCxnSpPr>
        <p:spPr>
          <a:xfrm flipV="1">
            <a:off x="8275202" y="3500256"/>
            <a:ext cx="1674849" cy="232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CE2559A4-5213-4733-AE99-9BE0E3C57AF6}"/>
              </a:ext>
            </a:extLst>
          </p:cNvPr>
          <p:cNvCxnSpPr>
            <a:cxnSpLocks/>
            <a:stCxn id="7" idx="6"/>
            <a:endCxn id="59" idx="2"/>
          </p:cNvCxnSpPr>
          <p:nvPr/>
        </p:nvCxnSpPr>
        <p:spPr>
          <a:xfrm flipV="1">
            <a:off x="3680449" y="3502581"/>
            <a:ext cx="668502" cy="12852"/>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C2EE5A67-F499-4CCF-88D4-ABE697337E8E}"/>
              </a:ext>
            </a:extLst>
          </p:cNvPr>
          <p:cNvCxnSpPr>
            <a:cxnSpLocks/>
            <a:stCxn id="54" idx="6"/>
            <a:endCxn id="11" idx="2"/>
          </p:cNvCxnSpPr>
          <p:nvPr/>
        </p:nvCxnSpPr>
        <p:spPr>
          <a:xfrm>
            <a:off x="9622135" y="2252311"/>
            <a:ext cx="327916" cy="1247945"/>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grpSp>
        <p:nvGrpSpPr>
          <p:cNvPr id="122" name="Gruppe 32">
            <a:extLst>
              <a:ext uri="{FF2B5EF4-FFF2-40B4-BE49-F238E27FC236}">
                <a16:creationId xmlns:a16="http://schemas.microsoft.com/office/drawing/2014/main" id="{F63CB0A9-176C-473A-A7BF-4B9765144C63}"/>
              </a:ext>
            </a:extLst>
          </p:cNvPr>
          <p:cNvGrpSpPr/>
          <p:nvPr/>
        </p:nvGrpSpPr>
        <p:grpSpPr>
          <a:xfrm>
            <a:off x="4138811" y="5555075"/>
            <a:ext cx="1744612" cy="708751"/>
            <a:chOff x="6258500" y="5009003"/>
            <a:chExt cx="1744612" cy="708751"/>
          </a:xfrm>
        </p:grpSpPr>
        <p:pic>
          <p:nvPicPr>
            <p:cNvPr id="123" name="Picture 2" descr="File:Power bi logo black.svg - Wikimedia Commons">
              <a:extLst>
                <a:ext uri="{FF2B5EF4-FFF2-40B4-BE49-F238E27FC236}">
                  <a16:creationId xmlns:a16="http://schemas.microsoft.com/office/drawing/2014/main" id="{9CD9616C-EF8C-4C9A-AEC4-79B3AB949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124" name="Rektangel 35">
              <a:extLst>
                <a:ext uri="{FF2B5EF4-FFF2-40B4-BE49-F238E27FC236}">
                  <a16:creationId xmlns:a16="http://schemas.microsoft.com/office/drawing/2014/main" id="{D2311D5A-1066-43E6-9634-4923812193F0}"/>
                </a:ext>
              </a:extLst>
            </p:cNvPr>
            <p:cNvSpPr/>
            <p:nvPr/>
          </p:nvSpPr>
          <p:spPr>
            <a:xfrm>
              <a:off x="6967251" y="5062239"/>
              <a:ext cx="1035861" cy="646331"/>
            </a:xfrm>
            <a:prstGeom prst="rect">
              <a:avLst/>
            </a:prstGeom>
          </p:spPr>
          <p:txBody>
            <a:bodyPr wrap="none">
              <a:spAutoFit/>
            </a:bodyPr>
            <a:lstStyle/>
            <a:p>
              <a:r>
                <a:rPr lang="da-DK" dirty="0" err="1">
                  <a:solidFill>
                    <a:srgbClr val="44546A"/>
                  </a:solidFill>
                </a:rPr>
                <a:t>Reverse</a:t>
              </a:r>
              <a:endParaRPr lang="da-DK" dirty="0">
                <a:solidFill>
                  <a:srgbClr val="44546A"/>
                </a:solidFill>
              </a:endParaRPr>
            </a:p>
            <a:p>
              <a:r>
                <a:rPr lang="en-US" dirty="0">
                  <a:solidFill>
                    <a:srgbClr val="44546A"/>
                  </a:solidFill>
                </a:rPr>
                <a:t>Engineer</a:t>
              </a:r>
              <a:endParaRPr lang="da-DK" dirty="0">
                <a:solidFill>
                  <a:srgbClr val="44546A"/>
                </a:solidFill>
              </a:endParaRPr>
            </a:p>
          </p:txBody>
        </p:sp>
      </p:grpSp>
      <p:cxnSp>
        <p:nvCxnSpPr>
          <p:cNvPr id="126" name="Straight Arrow Connector 125">
            <a:extLst>
              <a:ext uri="{FF2B5EF4-FFF2-40B4-BE49-F238E27FC236}">
                <a16:creationId xmlns:a16="http://schemas.microsoft.com/office/drawing/2014/main" id="{88910A4E-5CCE-425A-A9D0-F2C38E1F60AF}"/>
              </a:ext>
            </a:extLst>
          </p:cNvPr>
          <p:cNvCxnSpPr>
            <a:cxnSpLocks/>
            <a:stCxn id="124" idx="3"/>
            <a:endCxn id="130" idx="2"/>
          </p:cNvCxnSpPr>
          <p:nvPr/>
        </p:nvCxnSpPr>
        <p:spPr>
          <a:xfrm flipV="1">
            <a:off x="5883423" y="5931476"/>
            <a:ext cx="173745" cy="1"/>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
        <p:nvSpPr>
          <p:cNvPr id="130" name="Oval 129">
            <a:extLst>
              <a:ext uri="{FF2B5EF4-FFF2-40B4-BE49-F238E27FC236}">
                <a16:creationId xmlns:a16="http://schemas.microsoft.com/office/drawing/2014/main" id="{B9AAD017-D06B-4D77-BCE2-1F3A8E4A531F}"/>
              </a:ext>
            </a:extLst>
          </p:cNvPr>
          <p:cNvSpPr/>
          <p:nvPr/>
        </p:nvSpPr>
        <p:spPr>
          <a:xfrm>
            <a:off x="6057168" y="5361091"/>
            <a:ext cx="1618525" cy="1140770"/>
          </a:xfrm>
          <a:prstGeom prst="ellipse">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dirty="0">
                <a:solidFill>
                  <a:srgbClr val="44546A"/>
                </a:solidFill>
              </a:rPr>
              <a:t>Document</a:t>
            </a:r>
          </a:p>
          <a:p>
            <a:pPr algn="ctr"/>
            <a:r>
              <a:rPr lang="en-US" dirty="0" err="1">
                <a:solidFill>
                  <a:srgbClr val="44546A"/>
                </a:solidFill>
              </a:rPr>
              <a:t>Exisitng</a:t>
            </a:r>
            <a:endParaRPr lang="en-US" dirty="0">
              <a:solidFill>
                <a:srgbClr val="44546A"/>
              </a:solidFill>
            </a:endParaRPr>
          </a:p>
          <a:p>
            <a:pPr algn="ctr"/>
            <a:r>
              <a:rPr lang="en-US" dirty="0">
                <a:solidFill>
                  <a:srgbClr val="44546A"/>
                </a:solidFill>
              </a:rPr>
              <a:t>Reporting</a:t>
            </a:r>
          </a:p>
        </p:txBody>
      </p:sp>
      <p:cxnSp>
        <p:nvCxnSpPr>
          <p:cNvPr id="133" name="Straight Arrow Connector 132">
            <a:extLst>
              <a:ext uri="{FF2B5EF4-FFF2-40B4-BE49-F238E27FC236}">
                <a16:creationId xmlns:a16="http://schemas.microsoft.com/office/drawing/2014/main" id="{39D69751-976C-4643-A251-932D677CB6E5}"/>
              </a:ext>
            </a:extLst>
          </p:cNvPr>
          <p:cNvCxnSpPr>
            <a:cxnSpLocks/>
            <a:stCxn id="130" idx="6"/>
            <a:endCxn id="71" idx="2"/>
          </p:cNvCxnSpPr>
          <p:nvPr/>
        </p:nvCxnSpPr>
        <p:spPr>
          <a:xfrm>
            <a:off x="7675693" y="5931476"/>
            <a:ext cx="327917" cy="0"/>
          </a:xfrm>
          <a:prstGeom prst="straightConnector1">
            <a:avLst/>
          </a:prstGeom>
          <a:ln w="19050">
            <a:solidFill>
              <a:srgbClr val="44546A"/>
            </a:solidFill>
            <a:miter lim="8000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843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92CF-326F-49F9-84A2-BD423D1BA13F}"/>
              </a:ext>
            </a:extLst>
          </p:cNvPr>
          <p:cNvSpPr>
            <a:spLocks noGrp="1"/>
          </p:cNvSpPr>
          <p:nvPr>
            <p:ph type="title"/>
          </p:nvPr>
        </p:nvSpPr>
        <p:spPr/>
        <p:txBody>
          <a:bodyPr/>
          <a:lstStyle/>
          <a:p>
            <a:r>
              <a:rPr lang="en-US" dirty="0"/>
              <a:t>Requirements gathering: 5 W’s</a:t>
            </a:r>
            <a:endParaRPr lang="da-DK" dirty="0"/>
          </a:p>
        </p:txBody>
      </p:sp>
      <p:sp>
        <p:nvSpPr>
          <p:cNvPr id="3" name="Content Placeholder 2">
            <a:extLst>
              <a:ext uri="{FF2B5EF4-FFF2-40B4-BE49-F238E27FC236}">
                <a16:creationId xmlns:a16="http://schemas.microsoft.com/office/drawing/2014/main" id="{8609A919-37D3-40BF-9C6C-CF0A787C2D28}"/>
              </a:ext>
            </a:extLst>
          </p:cNvPr>
          <p:cNvSpPr>
            <a:spLocks noGrp="1"/>
          </p:cNvSpPr>
          <p:nvPr>
            <p:ph idx="1"/>
          </p:nvPr>
        </p:nvSpPr>
        <p:spPr/>
        <p:txBody>
          <a:bodyPr/>
          <a:lstStyle/>
          <a:p>
            <a:endParaRPr lang="da-DK"/>
          </a:p>
        </p:txBody>
      </p:sp>
      <p:pic>
        <p:nvPicPr>
          <p:cNvPr id="4098" name="Picture 2" descr="The 5 W's and H of Writing Great Content Explained with Examples - WPMU DEV">
            <a:extLst>
              <a:ext uri="{FF2B5EF4-FFF2-40B4-BE49-F238E27FC236}">
                <a16:creationId xmlns:a16="http://schemas.microsoft.com/office/drawing/2014/main" id="{BE6557CC-4E8C-4BC1-A084-7C568D25C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436" y="2125662"/>
            <a:ext cx="5953125" cy="406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117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C65A-52C4-4A63-B630-965C25D60201}"/>
              </a:ext>
            </a:extLst>
          </p:cNvPr>
          <p:cNvSpPr>
            <a:spLocks noGrp="1"/>
          </p:cNvSpPr>
          <p:nvPr>
            <p:ph type="title"/>
          </p:nvPr>
        </p:nvSpPr>
        <p:spPr/>
        <p:txBody>
          <a:bodyPr/>
          <a:lstStyle/>
          <a:p>
            <a:r>
              <a:rPr lang="en-US" dirty="0"/>
              <a:t>Formulating questions</a:t>
            </a:r>
            <a:endParaRPr lang="da-DK" dirty="0"/>
          </a:p>
        </p:txBody>
      </p:sp>
      <p:sp>
        <p:nvSpPr>
          <p:cNvPr id="3" name="Content Placeholder 2">
            <a:extLst>
              <a:ext uri="{FF2B5EF4-FFF2-40B4-BE49-F238E27FC236}">
                <a16:creationId xmlns:a16="http://schemas.microsoft.com/office/drawing/2014/main" id="{7918E023-5E57-452F-84BE-057947BEA705}"/>
              </a:ext>
            </a:extLst>
          </p:cNvPr>
          <p:cNvSpPr>
            <a:spLocks noGrp="1"/>
          </p:cNvSpPr>
          <p:nvPr>
            <p:ph idx="1"/>
          </p:nvPr>
        </p:nvSpPr>
        <p:spPr/>
        <p:txBody>
          <a:bodyPr/>
          <a:lstStyle/>
          <a:p>
            <a:r>
              <a:rPr lang="en-US" dirty="0"/>
              <a:t>Natural language</a:t>
            </a:r>
          </a:p>
          <a:p>
            <a:r>
              <a:rPr lang="en-US" dirty="0"/>
              <a:t>In the form of a question</a:t>
            </a:r>
          </a:p>
          <a:p>
            <a:r>
              <a:rPr lang="en-US" dirty="0"/>
              <a:t>Easily understandable</a:t>
            </a:r>
          </a:p>
          <a:p>
            <a:r>
              <a:rPr lang="en-US" dirty="0"/>
              <a:t>Not too high level</a:t>
            </a:r>
          </a:p>
          <a:p>
            <a:r>
              <a:rPr lang="en-US" dirty="0"/>
              <a:t>Granular enough to be answered with data</a:t>
            </a:r>
          </a:p>
          <a:p>
            <a:r>
              <a:rPr lang="en-US" dirty="0"/>
              <a:t>Possibly bucked by time</a:t>
            </a:r>
            <a:endParaRPr lang="da-DK" dirty="0"/>
          </a:p>
        </p:txBody>
      </p:sp>
    </p:spTree>
    <p:extLst>
      <p:ext uri="{BB962C8B-B14F-4D97-AF65-F5344CB8AC3E}">
        <p14:creationId xmlns:p14="http://schemas.microsoft.com/office/powerpoint/2010/main" val="3763354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FF5DE-0CA0-4F53-B72D-90B6BE753580}"/>
              </a:ext>
            </a:extLst>
          </p:cNvPr>
          <p:cNvSpPr>
            <a:spLocks noGrp="1"/>
          </p:cNvSpPr>
          <p:nvPr>
            <p:ph type="title"/>
          </p:nvPr>
        </p:nvSpPr>
        <p:spPr/>
        <p:txBody>
          <a:bodyPr/>
          <a:lstStyle/>
          <a:p>
            <a:r>
              <a:rPr lang="en-US" dirty="0"/>
              <a:t>2 types of interviewees</a:t>
            </a:r>
            <a:endParaRPr lang="da-DK" dirty="0"/>
          </a:p>
        </p:txBody>
      </p:sp>
      <p:sp>
        <p:nvSpPr>
          <p:cNvPr id="3" name="Content Placeholder 2">
            <a:extLst>
              <a:ext uri="{FF2B5EF4-FFF2-40B4-BE49-F238E27FC236}">
                <a16:creationId xmlns:a16="http://schemas.microsoft.com/office/drawing/2014/main" id="{CF7D757F-B90B-4C82-B8B7-EF0B9ADA038B}"/>
              </a:ext>
            </a:extLst>
          </p:cNvPr>
          <p:cNvSpPr>
            <a:spLocks noGrp="1"/>
          </p:cNvSpPr>
          <p:nvPr>
            <p:ph idx="1"/>
          </p:nvPr>
        </p:nvSpPr>
        <p:spPr/>
        <p:txBody>
          <a:bodyPr/>
          <a:lstStyle/>
          <a:p>
            <a:r>
              <a:rPr lang="en-US" dirty="0"/>
              <a:t>Stakeholder (senior staff)</a:t>
            </a:r>
          </a:p>
          <a:p>
            <a:pPr lvl="1"/>
            <a:r>
              <a:rPr lang="en-US" dirty="0"/>
              <a:t>Align data efforts with strategy</a:t>
            </a:r>
          </a:p>
          <a:p>
            <a:pPr lvl="1"/>
            <a:r>
              <a:rPr lang="en-US" dirty="0"/>
              <a:t>Ensure buy-in (and financing)</a:t>
            </a:r>
          </a:p>
          <a:p>
            <a:pPr lvl="1"/>
            <a:r>
              <a:rPr lang="en-US" dirty="0"/>
              <a:t>High-level understanding</a:t>
            </a:r>
          </a:p>
          <a:p>
            <a:pPr lvl="1"/>
            <a:endParaRPr lang="en-US" dirty="0"/>
          </a:p>
          <a:p>
            <a:r>
              <a:rPr lang="en-US" dirty="0"/>
              <a:t>End-user</a:t>
            </a:r>
          </a:p>
          <a:p>
            <a:pPr lvl="1"/>
            <a:r>
              <a:rPr lang="en-US" dirty="0"/>
              <a:t>More tactical</a:t>
            </a:r>
          </a:p>
          <a:p>
            <a:pPr lvl="1"/>
            <a:r>
              <a:rPr lang="en-US" dirty="0"/>
              <a:t>Outcome-focused</a:t>
            </a:r>
            <a:endParaRPr lang="da-DK" dirty="0"/>
          </a:p>
        </p:txBody>
      </p:sp>
    </p:spTree>
    <p:extLst>
      <p:ext uri="{BB962C8B-B14F-4D97-AF65-F5344CB8AC3E}">
        <p14:creationId xmlns:p14="http://schemas.microsoft.com/office/powerpoint/2010/main" val="1651786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A2ABC5-B624-4BAE-A390-ADE80029CED5}"/>
              </a:ext>
            </a:extLst>
          </p:cNvPr>
          <p:cNvPicPr>
            <a:picLocks noChangeAspect="1"/>
          </p:cNvPicPr>
          <p:nvPr/>
        </p:nvPicPr>
        <p:blipFill>
          <a:blip r:embed="rId2"/>
          <a:stretch>
            <a:fillRect/>
          </a:stretch>
        </p:blipFill>
        <p:spPr>
          <a:xfrm rot="1239447">
            <a:off x="7044255" y="1612900"/>
            <a:ext cx="5012289" cy="6858000"/>
          </a:xfrm>
          <a:prstGeom prst="rect">
            <a:avLst/>
          </a:prstGeom>
        </p:spPr>
      </p:pic>
      <p:sp>
        <p:nvSpPr>
          <p:cNvPr id="2" name="Title 1">
            <a:extLst>
              <a:ext uri="{FF2B5EF4-FFF2-40B4-BE49-F238E27FC236}">
                <a16:creationId xmlns:a16="http://schemas.microsoft.com/office/drawing/2014/main" id="{3478FF07-3710-470C-A4CF-74AE006E9E74}"/>
              </a:ext>
            </a:extLst>
          </p:cNvPr>
          <p:cNvSpPr>
            <a:spLocks noGrp="1"/>
          </p:cNvSpPr>
          <p:nvPr>
            <p:ph type="title"/>
          </p:nvPr>
        </p:nvSpPr>
        <p:spPr/>
        <p:txBody>
          <a:bodyPr/>
          <a:lstStyle/>
          <a:p>
            <a:r>
              <a:rPr lang="en-US" dirty="0"/>
              <a:t>Requirements Gathering</a:t>
            </a:r>
            <a:endParaRPr lang="da-DK" dirty="0"/>
          </a:p>
        </p:txBody>
      </p:sp>
      <p:sp>
        <p:nvSpPr>
          <p:cNvPr id="3" name="Content Placeholder 2">
            <a:extLst>
              <a:ext uri="{FF2B5EF4-FFF2-40B4-BE49-F238E27FC236}">
                <a16:creationId xmlns:a16="http://schemas.microsoft.com/office/drawing/2014/main" id="{CC0DB55A-61E4-4589-95DB-74913DEEA5FE}"/>
              </a:ext>
            </a:extLst>
          </p:cNvPr>
          <p:cNvSpPr>
            <a:spLocks noGrp="1"/>
          </p:cNvSpPr>
          <p:nvPr>
            <p:ph idx="1"/>
          </p:nvPr>
        </p:nvSpPr>
        <p:spPr/>
        <p:txBody>
          <a:bodyPr/>
          <a:lstStyle/>
          <a:p>
            <a:r>
              <a:rPr lang="en-US" dirty="0"/>
              <a:t>You can use the template provided in the course room</a:t>
            </a:r>
          </a:p>
          <a:p>
            <a:r>
              <a:rPr lang="en-US" dirty="0"/>
              <a:t>Can be modified to your needs (add more W’s)</a:t>
            </a:r>
            <a:endParaRPr lang="da-DK" dirty="0"/>
          </a:p>
        </p:txBody>
      </p:sp>
    </p:spTree>
    <p:extLst>
      <p:ext uri="{BB962C8B-B14F-4D97-AF65-F5344CB8AC3E}">
        <p14:creationId xmlns:p14="http://schemas.microsoft.com/office/powerpoint/2010/main" val="4199379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8339B-34E8-4E80-818B-D1E8A882EEB5}"/>
              </a:ext>
            </a:extLst>
          </p:cNvPr>
          <p:cNvSpPr>
            <a:spLocks noGrp="1"/>
          </p:cNvSpPr>
          <p:nvPr>
            <p:ph type="title"/>
          </p:nvPr>
        </p:nvSpPr>
        <p:spPr/>
        <p:txBody>
          <a:bodyPr/>
          <a:lstStyle/>
          <a:p>
            <a:r>
              <a:rPr lang="en-US" dirty="0"/>
              <a:t>Prioritizing outcomes</a:t>
            </a:r>
            <a:endParaRPr lang="da-DK" dirty="0"/>
          </a:p>
        </p:txBody>
      </p:sp>
      <p:sp>
        <p:nvSpPr>
          <p:cNvPr id="3" name="Content Placeholder 2">
            <a:extLst>
              <a:ext uri="{FF2B5EF4-FFF2-40B4-BE49-F238E27FC236}">
                <a16:creationId xmlns:a16="http://schemas.microsoft.com/office/drawing/2014/main" id="{71E7849F-22A5-49EB-85BD-8CB831972C89}"/>
              </a:ext>
            </a:extLst>
          </p:cNvPr>
          <p:cNvSpPr>
            <a:spLocks noGrp="1"/>
          </p:cNvSpPr>
          <p:nvPr>
            <p:ph idx="1"/>
          </p:nvPr>
        </p:nvSpPr>
        <p:spPr/>
        <p:txBody>
          <a:bodyPr/>
          <a:lstStyle/>
          <a:p>
            <a:r>
              <a:rPr lang="en-US" dirty="0"/>
              <a:t>List the “business value” questions gained from the interviews and score them on the following dimensions:</a:t>
            </a:r>
          </a:p>
          <a:p>
            <a:pPr lvl="1"/>
            <a:r>
              <a:rPr lang="en-US" dirty="0"/>
              <a:t>Value (impact to business)</a:t>
            </a:r>
          </a:p>
          <a:p>
            <a:pPr lvl="1"/>
            <a:r>
              <a:rPr lang="en-US" dirty="0"/>
              <a:t>Cost effectiveness (time to complete * hourly rate * people)</a:t>
            </a:r>
          </a:p>
          <a:p>
            <a:pPr lvl="1"/>
            <a:r>
              <a:rPr lang="en-US" dirty="0"/>
              <a:t>Ease of effort </a:t>
            </a:r>
          </a:p>
          <a:p>
            <a:pPr lvl="1"/>
            <a:r>
              <a:rPr lang="en-US" dirty="0"/>
              <a:t>Data dimension (availability, quality, </a:t>
            </a:r>
            <a:r>
              <a:rPr lang="en-US" dirty="0" err="1"/>
              <a:t>etc</a:t>
            </a:r>
            <a:r>
              <a:rPr lang="en-US" dirty="0"/>
              <a:t>)</a:t>
            </a:r>
          </a:p>
          <a:p>
            <a:r>
              <a:rPr lang="en-US" dirty="0"/>
              <a:t>Start with the top-priorities.</a:t>
            </a:r>
            <a:endParaRPr lang="da-DK" dirty="0"/>
          </a:p>
        </p:txBody>
      </p:sp>
    </p:spTree>
    <p:extLst>
      <p:ext uri="{BB962C8B-B14F-4D97-AF65-F5344CB8AC3E}">
        <p14:creationId xmlns:p14="http://schemas.microsoft.com/office/powerpoint/2010/main" val="892422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9CBAC-AF67-4CAD-98E1-8DB89851A35B}"/>
              </a:ext>
            </a:extLst>
          </p:cNvPr>
          <p:cNvSpPr>
            <a:spLocks noGrp="1"/>
          </p:cNvSpPr>
          <p:nvPr>
            <p:ph type="title"/>
          </p:nvPr>
        </p:nvSpPr>
        <p:spPr/>
        <p:txBody>
          <a:bodyPr/>
          <a:lstStyle/>
          <a:p>
            <a:r>
              <a:rPr lang="da-DK" dirty="0" err="1"/>
              <a:t>Prioritization</a:t>
            </a:r>
            <a:r>
              <a:rPr lang="da-DK"/>
              <a:t> Grid</a:t>
            </a:r>
            <a:endParaRPr lang="da-DK" dirty="0"/>
          </a:p>
        </p:txBody>
      </p:sp>
      <p:sp>
        <p:nvSpPr>
          <p:cNvPr id="3" name="Pladsholder til indhold 2">
            <a:extLst>
              <a:ext uri="{FF2B5EF4-FFF2-40B4-BE49-F238E27FC236}">
                <a16:creationId xmlns:a16="http://schemas.microsoft.com/office/drawing/2014/main" id="{6E8DC984-FCCF-4CB8-BF95-7F829534887D}"/>
              </a:ext>
            </a:extLst>
          </p:cNvPr>
          <p:cNvSpPr>
            <a:spLocks noGrp="1"/>
          </p:cNvSpPr>
          <p:nvPr>
            <p:ph idx="1"/>
          </p:nvPr>
        </p:nvSpPr>
        <p:spPr/>
        <p:txBody>
          <a:bodyPr/>
          <a:lstStyle/>
          <a:p>
            <a:endParaRPr lang="da-DK"/>
          </a:p>
        </p:txBody>
      </p:sp>
      <p:pic>
        <p:nvPicPr>
          <p:cNvPr id="4" name="Picture 3" descr="267155 fg0109">
            <a:extLst>
              <a:ext uri="{FF2B5EF4-FFF2-40B4-BE49-F238E27FC236}">
                <a16:creationId xmlns:a16="http://schemas.microsoft.com/office/drawing/2014/main" id="{F1B30357-7C93-4AE9-9963-63C7B73DF7DA}"/>
              </a:ext>
            </a:extLst>
          </p:cNvPr>
          <p:cNvPicPr/>
          <p:nvPr/>
        </p:nvPicPr>
        <p:blipFill>
          <a:blip r:embed="rId2" cstate="print"/>
          <a:srcRect b="-8572"/>
          <a:stretch>
            <a:fillRect/>
          </a:stretch>
        </p:blipFill>
        <p:spPr bwMode="auto">
          <a:xfrm>
            <a:off x="3062515" y="2090511"/>
            <a:ext cx="6507162" cy="4557032"/>
          </a:xfrm>
          <a:prstGeom prst="rect">
            <a:avLst/>
          </a:prstGeom>
          <a:noFill/>
          <a:ln w="9525">
            <a:noFill/>
            <a:miter lim="800000"/>
            <a:headEnd/>
            <a:tailEnd/>
          </a:ln>
        </p:spPr>
      </p:pic>
    </p:spTree>
    <p:extLst>
      <p:ext uri="{BB962C8B-B14F-4D97-AF65-F5344CB8AC3E}">
        <p14:creationId xmlns:p14="http://schemas.microsoft.com/office/powerpoint/2010/main" val="1244199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FA14-3BA8-48D3-BEBF-6E01AF94A8D0}"/>
              </a:ext>
            </a:extLst>
          </p:cNvPr>
          <p:cNvSpPr>
            <a:spLocks noGrp="1"/>
          </p:cNvSpPr>
          <p:nvPr>
            <p:ph type="title"/>
          </p:nvPr>
        </p:nvSpPr>
        <p:spPr/>
        <p:txBody>
          <a:bodyPr/>
          <a:lstStyle/>
          <a:p>
            <a:r>
              <a:rPr lang="en-US" dirty="0"/>
              <a:t>Dashboard mockup</a:t>
            </a:r>
            <a:endParaRPr lang="da-DK" dirty="0"/>
          </a:p>
        </p:txBody>
      </p:sp>
      <p:sp>
        <p:nvSpPr>
          <p:cNvPr id="3" name="Content Placeholder 2">
            <a:extLst>
              <a:ext uri="{FF2B5EF4-FFF2-40B4-BE49-F238E27FC236}">
                <a16:creationId xmlns:a16="http://schemas.microsoft.com/office/drawing/2014/main" id="{F213BDFA-2C82-43D1-AB02-995428441D1F}"/>
              </a:ext>
            </a:extLst>
          </p:cNvPr>
          <p:cNvSpPr>
            <a:spLocks noGrp="1"/>
          </p:cNvSpPr>
          <p:nvPr>
            <p:ph idx="1"/>
          </p:nvPr>
        </p:nvSpPr>
        <p:spPr/>
        <p:txBody>
          <a:bodyPr/>
          <a:lstStyle/>
          <a:p>
            <a:r>
              <a:rPr lang="en-US" dirty="0"/>
              <a:t>Plan your dashboard</a:t>
            </a:r>
            <a:endParaRPr lang="da-DK" dirty="0"/>
          </a:p>
        </p:txBody>
      </p:sp>
      <p:pic>
        <p:nvPicPr>
          <p:cNvPr id="5122" name="Picture 2" descr="Importance of Wireframing - Visual BI Solutions">
            <a:extLst>
              <a:ext uri="{FF2B5EF4-FFF2-40B4-BE49-F238E27FC236}">
                <a16:creationId xmlns:a16="http://schemas.microsoft.com/office/drawing/2014/main" id="{57E83BF5-75A6-4F29-A8E7-A8CF6D790A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1925" y="1933575"/>
            <a:ext cx="4629150" cy="299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37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2ABBB-1A47-4A55-AA69-02212AFD85DB}"/>
              </a:ext>
            </a:extLst>
          </p:cNvPr>
          <p:cNvSpPr>
            <a:spLocks noGrp="1"/>
          </p:cNvSpPr>
          <p:nvPr>
            <p:ph type="title"/>
          </p:nvPr>
        </p:nvSpPr>
        <p:spPr>
          <a:xfrm>
            <a:off x="464917" y="104172"/>
            <a:ext cx="5545241" cy="1294970"/>
          </a:xfrm>
        </p:spPr>
        <p:txBody>
          <a:bodyPr/>
          <a:lstStyle/>
          <a:p>
            <a:pPr algn="ctr"/>
            <a:r>
              <a:rPr lang="da-DK" dirty="0"/>
              <a:t>Dataset designer</a:t>
            </a:r>
          </a:p>
        </p:txBody>
      </p:sp>
      <p:pic>
        <p:nvPicPr>
          <p:cNvPr id="2050" name="Picture 2" descr="Entity-Relationship Diagram Symbols and Notation | Lucidchart">
            <a:extLst>
              <a:ext uri="{FF2B5EF4-FFF2-40B4-BE49-F238E27FC236}">
                <a16:creationId xmlns:a16="http://schemas.microsoft.com/office/drawing/2014/main" id="{CA078B35-8288-462D-B88A-3AC7C1D3D1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240" y="1291293"/>
            <a:ext cx="1304212" cy="10444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Report Icon Vector Art, Icons, and Graphics for Free Download">
            <a:extLst>
              <a:ext uri="{FF2B5EF4-FFF2-40B4-BE49-F238E27FC236}">
                <a16:creationId xmlns:a16="http://schemas.microsoft.com/office/drawing/2014/main" id="{25C764AF-013D-4AD7-9D58-BD373A7619F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109877" y="1291294"/>
            <a:ext cx="866659" cy="8666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Report Icons – Download for Free in PNG and SVG">
            <a:extLst>
              <a:ext uri="{FF2B5EF4-FFF2-40B4-BE49-F238E27FC236}">
                <a16:creationId xmlns:a16="http://schemas.microsoft.com/office/drawing/2014/main" id="{01B0178C-823B-41D7-8180-BC08E232D0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36" t="15576" r="21781" b="24181"/>
          <a:stretch/>
        </p:blipFill>
        <p:spPr bwMode="auto">
          <a:xfrm>
            <a:off x="8976536" y="1291293"/>
            <a:ext cx="765224" cy="86665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8BE3D97-FDC7-414F-803E-88174D60C402}"/>
              </a:ext>
            </a:extLst>
          </p:cNvPr>
          <p:cNvSpPr txBox="1">
            <a:spLocks/>
          </p:cNvSpPr>
          <p:nvPr/>
        </p:nvSpPr>
        <p:spPr>
          <a:xfrm>
            <a:off x="6181842" y="137223"/>
            <a:ext cx="5545241" cy="12619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a:lstStyle>
          <a:p>
            <a:pPr algn="ctr"/>
            <a:r>
              <a:rPr lang="da-DK" dirty="0"/>
              <a:t>Report Author</a:t>
            </a:r>
          </a:p>
        </p:txBody>
      </p:sp>
      <p:sp>
        <p:nvSpPr>
          <p:cNvPr id="12" name="Pladsholder til indhold 2">
            <a:extLst>
              <a:ext uri="{FF2B5EF4-FFF2-40B4-BE49-F238E27FC236}">
                <a16:creationId xmlns:a16="http://schemas.microsoft.com/office/drawing/2014/main" id="{ED49D797-82F1-463F-845E-780BBAD48662}"/>
              </a:ext>
            </a:extLst>
          </p:cNvPr>
          <p:cNvSpPr txBox="1">
            <a:spLocks/>
          </p:cNvSpPr>
          <p:nvPr/>
        </p:nvSpPr>
        <p:spPr>
          <a:xfrm>
            <a:off x="464916" y="2699132"/>
            <a:ext cx="5545241" cy="40546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Data Access</a:t>
            </a:r>
          </a:p>
          <a:p>
            <a:pPr lvl="1"/>
            <a:r>
              <a:rPr lang="da-DK" dirty="0" err="1"/>
              <a:t>Sources</a:t>
            </a:r>
            <a:endParaRPr lang="da-DK" dirty="0"/>
          </a:p>
          <a:p>
            <a:pPr lvl="1"/>
            <a:r>
              <a:rPr lang="da-DK" dirty="0" err="1"/>
              <a:t>Privacy</a:t>
            </a:r>
            <a:endParaRPr lang="da-DK" dirty="0"/>
          </a:p>
          <a:p>
            <a:pPr lvl="1"/>
            <a:r>
              <a:rPr lang="da-DK" dirty="0"/>
              <a:t>M/SQL</a:t>
            </a:r>
          </a:p>
          <a:p>
            <a:pPr lvl="1"/>
            <a:r>
              <a:rPr lang="da-DK" dirty="0"/>
              <a:t>Authentication</a:t>
            </a:r>
          </a:p>
          <a:p>
            <a:r>
              <a:rPr lang="da-DK" dirty="0"/>
              <a:t>Data Model</a:t>
            </a:r>
          </a:p>
          <a:p>
            <a:pPr lvl="1"/>
            <a:r>
              <a:rPr lang="da-DK" dirty="0"/>
              <a:t>Dax</a:t>
            </a:r>
          </a:p>
          <a:p>
            <a:pPr lvl="1"/>
            <a:r>
              <a:rPr lang="da-DK" dirty="0"/>
              <a:t>Security </a:t>
            </a:r>
            <a:r>
              <a:rPr lang="da-DK" dirty="0" err="1"/>
              <a:t>roles</a:t>
            </a:r>
            <a:endParaRPr lang="da-DK" dirty="0"/>
          </a:p>
          <a:p>
            <a:pPr lvl="1"/>
            <a:r>
              <a:rPr lang="da-DK" dirty="0"/>
              <a:t>Meta data</a:t>
            </a:r>
          </a:p>
          <a:p>
            <a:pPr marL="457200" lvl="1" indent="0">
              <a:buNone/>
            </a:pPr>
            <a:endParaRPr lang="da-DK" dirty="0"/>
          </a:p>
          <a:p>
            <a:pPr marL="457200" lvl="1" indent="0">
              <a:buFont typeface="Arial" panose="020B0604020202020204" pitchFamily="34" charset="0"/>
              <a:buNone/>
            </a:pPr>
            <a:endParaRPr lang="da-DK" dirty="0"/>
          </a:p>
        </p:txBody>
      </p:sp>
      <p:sp>
        <p:nvSpPr>
          <p:cNvPr id="13" name="Pladsholder til indhold 2">
            <a:extLst>
              <a:ext uri="{FF2B5EF4-FFF2-40B4-BE49-F238E27FC236}">
                <a16:creationId xmlns:a16="http://schemas.microsoft.com/office/drawing/2014/main" id="{AF3391CC-30CB-4ACC-8339-FC1762E3B57B}"/>
              </a:ext>
            </a:extLst>
          </p:cNvPr>
          <p:cNvSpPr txBox="1">
            <a:spLocks/>
          </p:cNvSpPr>
          <p:nvPr/>
        </p:nvSpPr>
        <p:spPr>
          <a:xfrm>
            <a:off x="6010157" y="2704641"/>
            <a:ext cx="5545241" cy="405469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Reports and </a:t>
            </a:r>
            <a:r>
              <a:rPr lang="da-DK" dirty="0" err="1"/>
              <a:t>dashboards</a:t>
            </a:r>
            <a:endParaRPr lang="da-DK" dirty="0"/>
          </a:p>
          <a:p>
            <a:pPr lvl="1"/>
            <a:r>
              <a:rPr lang="da-DK" dirty="0"/>
              <a:t>Design standards</a:t>
            </a:r>
          </a:p>
          <a:p>
            <a:pPr lvl="1"/>
            <a:r>
              <a:rPr lang="da-DK" dirty="0" err="1"/>
              <a:t>Interactivity</a:t>
            </a:r>
            <a:endParaRPr lang="da-DK" dirty="0"/>
          </a:p>
          <a:p>
            <a:pPr marL="457200" lvl="1" indent="0">
              <a:buNone/>
            </a:pPr>
            <a:endParaRPr lang="da-DK" dirty="0"/>
          </a:p>
          <a:p>
            <a:r>
              <a:rPr lang="da-DK" dirty="0"/>
              <a:t>Mobile </a:t>
            </a:r>
            <a:r>
              <a:rPr lang="da-DK" dirty="0" err="1"/>
              <a:t>experience</a:t>
            </a:r>
            <a:endParaRPr lang="da-DK" dirty="0"/>
          </a:p>
          <a:p>
            <a:endParaRPr lang="da-DK" dirty="0"/>
          </a:p>
          <a:p>
            <a:r>
              <a:rPr lang="da-DK" dirty="0"/>
              <a:t>Distribution</a:t>
            </a:r>
          </a:p>
          <a:p>
            <a:endParaRPr lang="da-DK" dirty="0"/>
          </a:p>
          <a:p>
            <a:r>
              <a:rPr lang="da-DK" dirty="0"/>
              <a:t>Support</a:t>
            </a:r>
          </a:p>
          <a:p>
            <a:pPr marL="457200" lvl="1" indent="0">
              <a:buFont typeface="Arial" panose="020B0604020202020204" pitchFamily="34" charset="0"/>
              <a:buNone/>
            </a:pPr>
            <a:endParaRPr lang="da-DK" dirty="0"/>
          </a:p>
        </p:txBody>
      </p:sp>
    </p:spTree>
    <p:extLst>
      <p:ext uri="{BB962C8B-B14F-4D97-AF65-F5344CB8AC3E}">
        <p14:creationId xmlns:p14="http://schemas.microsoft.com/office/powerpoint/2010/main" val="1663786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9F3004-8D06-4DBE-AB85-6687C39B6FA6}"/>
              </a:ext>
            </a:extLst>
          </p:cNvPr>
          <p:cNvSpPr>
            <a:spLocks noGrp="1"/>
          </p:cNvSpPr>
          <p:nvPr>
            <p:ph type="title"/>
          </p:nvPr>
        </p:nvSpPr>
        <p:spPr/>
        <p:txBody>
          <a:bodyPr/>
          <a:lstStyle/>
          <a:p>
            <a:r>
              <a:rPr lang="da-DK" dirty="0"/>
              <a:t>Deployment Modes</a:t>
            </a:r>
          </a:p>
        </p:txBody>
      </p:sp>
      <p:sp>
        <p:nvSpPr>
          <p:cNvPr id="3" name="Pladsholder til indhold 2">
            <a:extLst>
              <a:ext uri="{FF2B5EF4-FFF2-40B4-BE49-F238E27FC236}">
                <a16:creationId xmlns:a16="http://schemas.microsoft.com/office/drawing/2014/main" id="{60975EC1-C364-429B-8695-8429F326F327}"/>
              </a:ext>
            </a:extLst>
          </p:cNvPr>
          <p:cNvSpPr>
            <a:spLocks noGrp="1"/>
          </p:cNvSpPr>
          <p:nvPr>
            <p:ph idx="1"/>
          </p:nvPr>
        </p:nvSpPr>
        <p:spPr/>
        <p:txBody>
          <a:bodyPr/>
          <a:lstStyle/>
          <a:p>
            <a:r>
              <a:rPr lang="da-DK" dirty="0" err="1"/>
              <a:t>Corporate</a:t>
            </a:r>
            <a:r>
              <a:rPr lang="da-DK" dirty="0"/>
              <a:t> BI</a:t>
            </a:r>
          </a:p>
          <a:p>
            <a:pPr lvl="1"/>
            <a:r>
              <a:rPr lang="da-DK" dirty="0"/>
              <a:t>Reports and </a:t>
            </a:r>
            <a:r>
              <a:rPr lang="da-DK" dirty="0" err="1"/>
              <a:t>dashboards</a:t>
            </a:r>
            <a:r>
              <a:rPr lang="da-DK" dirty="0"/>
              <a:t> </a:t>
            </a:r>
            <a:r>
              <a:rPr lang="da-DK" dirty="0" err="1"/>
              <a:t>owned</a:t>
            </a:r>
            <a:r>
              <a:rPr lang="da-DK" dirty="0"/>
              <a:t> by IT</a:t>
            </a:r>
          </a:p>
          <a:p>
            <a:pPr lvl="1"/>
            <a:r>
              <a:rPr lang="da-DK" dirty="0"/>
              <a:t>Datasets </a:t>
            </a:r>
            <a:r>
              <a:rPr lang="da-DK" dirty="0" err="1"/>
              <a:t>owned</a:t>
            </a:r>
            <a:r>
              <a:rPr lang="da-DK" dirty="0"/>
              <a:t> by IT</a:t>
            </a:r>
          </a:p>
          <a:p>
            <a:pPr marL="457200" lvl="1" indent="0">
              <a:buNone/>
            </a:pPr>
            <a:endParaRPr lang="da-DK" dirty="0"/>
          </a:p>
          <a:p>
            <a:r>
              <a:rPr lang="da-DK" dirty="0"/>
              <a:t>Self-service </a:t>
            </a:r>
            <a:r>
              <a:rPr lang="da-DK" dirty="0" err="1"/>
              <a:t>visualization</a:t>
            </a:r>
            <a:endParaRPr lang="da-DK" dirty="0"/>
          </a:p>
          <a:p>
            <a:pPr lvl="1"/>
            <a:r>
              <a:rPr lang="da-DK" dirty="0"/>
              <a:t>Reports and </a:t>
            </a:r>
            <a:r>
              <a:rPr lang="da-DK" dirty="0" err="1"/>
              <a:t>dashboards</a:t>
            </a:r>
            <a:r>
              <a:rPr lang="da-DK" dirty="0"/>
              <a:t> </a:t>
            </a:r>
            <a:r>
              <a:rPr lang="da-DK" dirty="0" err="1"/>
              <a:t>owned</a:t>
            </a:r>
            <a:r>
              <a:rPr lang="da-DK" dirty="0"/>
              <a:t> by business</a:t>
            </a:r>
          </a:p>
          <a:p>
            <a:pPr lvl="1"/>
            <a:r>
              <a:rPr lang="da-DK" dirty="0"/>
              <a:t>Datasets </a:t>
            </a:r>
            <a:r>
              <a:rPr lang="da-DK" dirty="0" err="1"/>
              <a:t>owned</a:t>
            </a:r>
            <a:r>
              <a:rPr lang="da-DK" dirty="0"/>
              <a:t> by IT</a:t>
            </a:r>
          </a:p>
          <a:p>
            <a:endParaRPr lang="da-DK" dirty="0"/>
          </a:p>
          <a:p>
            <a:r>
              <a:rPr lang="da-DK" dirty="0"/>
              <a:t>Self-service BI</a:t>
            </a:r>
          </a:p>
          <a:p>
            <a:pPr lvl="1"/>
            <a:r>
              <a:rPr lang="da-DK" dirty="0"/>
              <a:t>R</a:t>
            </a:r>
            <a:r>
              <a:rPr lang="da-DK"/>
              <a:t>eports </a:t>
            </a:r>
            <a:r>
              <a:rPr lang="da-DK" dirty="0"/>
              <a:t>and </a:t>
            </a:r>
            <a:r>
              <a:rPr lang="da-DK" dirty="0" err="1"/>
              <a:t>dashboards</a:t>
            </a:r>
            <a:r>
              <a:rPr lang="da-DK" dirty="0"/>
              <a:t> </a:t>
            </a:r>
            <a:r>
              <a:rPr lang="da-DK" dirty="0" err="1"/>
              <a:t>owned</a:t>
            </a:r>
            <a:r>
              <a:rPr lang="da-DK" dirty="0"/>
              <a:t> by business</a:t>
            </a:r>
          </a:p>
          <a:p>
            <a:pPr lvl="1"/>
            <a:r>
              <a:rPr lang="da-DK" dirty="0"/>
              <a:t>Datasets </a:t>
            </a:r>
            <a:r>
              <a:rPr lang="da-DK" dirty="0" err="1"/>
              <a:t>owned</a:t>
            </a:r>
            <a:r>
              <a:rPr lang="da-DK" dirty="0"/>
              <a:t> by business</a:t>
            </a:r>
          </a:p>
        </p:txBody>
      </p:sp>
    </p:spTree>
    <p:extLst>
      <p:ext uri="{BB962C8B-B14F-4D97-AF65-F5344CB8AC3E}">
        <p14:creationId xmlns:p14="http://schemas.microsoft.com/office/powerpoint/2010/main" val="709451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A1F4CBB4-0F7E-46D5-B725-854EC2BEB139}"/>
              </a:ext>
            </a:extLst>
          </p:cNvPr>
          <p:cNvSpPr>
            <a:spLocks noGrp="1"/>
          </p:cNvSpPr>
          <p:nvPr>
            <p:ph type="title"/>
          </p:nvPr>
        </p:nvSpPr>
        <p:spPr>
          <a:xfrm>
            <a:off x="7372384" y="6457132"/>
            <a:ext cx="1991952" cy="246269"/>
          </a:xfrm>
        </p:spPr>
        <p:txBody>
          <a:bodyPr>
            <a:noAutofit/>
          </a:bodyPr>
          <a:lstStyle/>
          <a:p>
            <a:r>
              <a:rPr lang="da-DK" sz="2000" dirty="0" err="1"/>
              <a:t>Corporate</a:t>
            </a:r>
            <a:r>
              <a:rPr lang="da-DK" sz="2000" dirty="0"/>
              <a:t> IT</a:t>
            </a:r>
          </a:p>
        </p:txBody>
      </p:sp>
      <p:sp>
        <p:nvSpPr>
          <p:cNvPr id="13" name="Rutediagram: Magnetpladelager 12">
            <a:extLst>
              <a:ext uri="{FF2B5EF4-FFF2-40B4-BE49-F238E27FC236}">
                <a16:creationId xmlns:a16="http://schemas.microsoft.com/office/drawing/2014/main" id="{F3A425C7-36A3-4B0F-8E00-9972483E6564}"/>
              </a:ext>
            </a:extLst>
          </p:cNvPr>
          <p:cNvSpPr/>
          <p:nvPr/>
        </p:nvSpPr>
        <p:spPr>
          <a:xfrm>
            <a:off x="3090396" y="2821578"/>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Warehouse</a:t>
            </a:r>
          </a:p>
        </p:txBody>
      </p:sp>
      <p:sp>
        <p:nvSpPr>
          <p:cNvPr id="18" name="Rutediagram: Magnetpladelager 17">
            <a:extLst>
              <a:ext uri="{FF2B5EF4-FFF2-40B4-BE49-F238E27FC236}">
                <a16:creationId xmlns:a16="http://schemas.microsoft.com/office/drawing/2014/main" id="{F4F9AFD8-74B8-4FA2-84A7-9236A6243BC3}"/>
              </a:ext>
            </a:extLst>
          </p:cNvPr>
          <p:cNvSpPr/>
          <p:nvPr/>
        </p:nvSpPr>
        <p:spPr>
          <a:xfrm>
            <a:off x="464916" y="120101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19" name="Rutediagram: Magnetpladelager 18">
            <a:extLst>
              <a:ext uri="{FF2B5EF4-FFF2-40B4-BE49-F238E27FC236}">
                <a16:creationId xmlns:a16="http://schemas.microsoft.com/office/drawing/2014/main" id="{88EB943D-F2D4-4C37-980D-1BC4F9572377}"/>
              </a:ext>
            </a:extLst>
          </p:cNvPr>
          <p:cNvSpPr/>
          <p:nvPr/>
        </p:nvSpPr>
        <p:spPr>
          <a:xfrm>
            <a:off x="464916" y="282577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20" name="Rutediagram: Magnetpladelager 19">
            <a:extLst>
              <a:ext uri="{FF2B5EF4-FFF2-40B4-BE49-F238E27FC236}">
                <a16:creationId xmlns:a16="http://schemas.microsoft.com/office/drawing/2014/main" id="{67F422E0-F12F-4654-B6B0-784E2CEA494F}"/>
              </a:ext>
            </a:extLst>
          </p:cNvPr>
          <p:cNvSpPr/>
          <p:nvPr/>
        </p:nvSpPr>
        <p:spPr>
          <a:xfrm>
            <a:off x="464916" y="445053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22" name="Rutediagram: Magnetpladelager 21">
            <a:extLst>
              <a:ext uri="{FF2B5EF4-FFF2-40B4-BE49-F238E27FC236}">
                <a16:creationId xmlns:a16="http://schemas.microsoft.com/office/drawing/2014/main" id="{25C37DD2-ACC9-4B98-87B2-19966B8620D7}"/>
              </a:ext>
            </a:extLst>
          </p:cNvPr>
          <p:cNvSpPr/>
          <p:nvPr/>
        </p:nvSpPr>
        <p:spPr>
          <a:xfrm>
            <a:off x="6691076" y="445053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Sets</a:t>
            </a:r>
          </a:p>
        </p:txBody>
      </p:sp>
      <p:grpSp>
        <p:nvGrpSpPr>
          <p:cNvPr id="34" name="Gruppe 33">
            <a:extLst>
              <a:ext uri="{FF2B5EF4-FFF2-40B4-BE49-F238E27FC236}">
                <a16:creationId xmlns:a16="http://schemas.microsoft.com/office/drawing/2014/main" id="{F03787C7-0C56-4FA5-94CE-E6857DAEFEED}"/>
              </a:ext>
            </a:extLst>
          </p:cNvPr>
          <p:cNvGrpSpPr/>
          <p:nvPr/>
        </p:nvGrpSpPr>
        <p:grpSpPr>
          <a:xfrm>
            <a:off x="6657697" y="1222523"/>
            <a:ext cx="1887884" cy="952500"/>
            <a:chOff x="8915063" y="3161225"/>
            <a:chExt cx="1887884" cy="952500"/>
          </a:xfrm>
        </p:grpSpPr>
        <p:sp>
          <p:nvSpPr>
            <p:cNvPr id="21" name="Rektangel 20">
              <a:extLst>
                <a:ext uri="{FF2B5EF4-FFF2-40B4-BE49-F238E27FC236}">
                  <a16:creationId xmlns:a16="http://schemas.microsoft.com/office/drawing/2014/main" id="{145AC673-5D2A-4934-95EE-1B3CE2371ED8}"/>
                </a:ext>
              </a:extLst>
            </p:cNvPr>
            <p:cNvSpPr/>
            <p:nvPr/>
          </p:nvSpPr>
          <p:spPr>
            <a:xfrm>
              <a:off x="9867563" y="3452809"/>
              <a:ext cx="935384" cy="369332"/>
            </a:xfrm>
            <a:prstGeom prst="rect">
              <a:avLst/>
            </a:prstGeom>
          </p:spPr>
          <p:txBody>
            <a:bodyPr wrap="none">
              <a:spAutoFit/>
            </a:bodyPr>
            <a:lstStyle/>
            <a:p>
              <a:r>
                <a:rPr lang="da-DK" dirty="0">
                  <a:solidFill>
                    <a:srgbClr val="44546A"/>
                  </a:solidFill>
                </a:rPr>
                <a:t>Reports</a:t>
              </a:r>
            </a:p>
          </p:txBody>
        </p:sp>
        <p:pic>
          <p:nvPicPr>
            <p:cNvPr id="1030" name="Picture 6" descr="Report Icon Vector Art, Icons, and Graphics for Free Download">
              <a:extLst>
                <a:ext uri="{FF2B5EF4-FFF2-40B4-BE49-F238E27FC236}">
                  <a16:creationId xmlns:a16="http://schemas.microsoft.com/office/drawing/2014/main" id="{2A4143B3-7516-46BD-8346-C4B5C079A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063" y="3161225"/>
              <a:ext cx="952500" cy="9525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4" name="Lige pilforbindelse 23">
            <a:extLst>
              <a:ext uri="{FF2B5EF4-FFF2-40B4-BE49-F238E27FC236}">
                <a16:creationId xmlns:a16="http://schemas.microsoft.com/office/drawing/2014/main" id="{2FD14E21-A929-42B6-BDB1-D90A07A6BF63}"/>
              </a:ext>
            </a:extLst>
          </p:cNvPr>
          <p:cNvCxnSpPr/>
          <p:nvPr/>
        </p:nvCxnSpPr>
        <p:spPr>
          <a:xfrm>
            <a:off x="2214390" y="1994053"/>
            <a:ext cx="672029" cy="782704"/>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772BA9F8-A0AE-4593-84EB-1CDAD95A0FBE}"/>
              </a:ext>
            </a:extLst>
          </p:cNvPr>
          <p:cNvCxnSpPr>
            <a:cxnSpLocks/>
          </p:cNvCxnSpPr>
          <p:nvPr/>
        </p:nvCxnSpPr>
        <p:spPr>
          <a:xfrm flipV="1">
            <a:off x="2049137" y="3380042"/>
            <a:ext cx="837282" cy="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32" name="Lige pilforbindelse 31">
            <a:extLst>
              <a:ext uri="{FF2B5EF4-FFF2-40B4-BE49-F238E27FC236}">
                <a16:creationId xmlns:a16="http://schemas.microsoft.com/office/drawing/2014/main" id="{7FA6F8A2-665E-4708-A3D8-04C559732188}"/>
              </a:ext>
            </a:extLst>
          </p:cNvPr>
          <p:cNvCxnSpPr>
            <a:cxnSpLocks/>
          </p:cNvCxnSpPr>
          <p:nvPr/>
        </p:nvCxnSpPr>
        <p:spPr>
          <a:xfrm flipV="1">
            <a:off x="2214390" y="3938506"/>
            <a:ext cx="668054" cy="107049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sp>
        <p:nvSpPr>
          <p:cNvPr id="31" name="Rektangel 30">
            <a:extLst>
              <a:ext uri="{FF2B5EF4-FFF2-40B4-BE49-F238E27FC236}">
                <a16:creationId xmlns:a16="http://schemas.microsoft.com/office/drawing/2014/main" id="{5D6FC309-85DE-4B70-A4C8-EA76F8851783}"/>
              </a:ext>
            </a:extLst>
          </p:cNvPr>
          <p:cNvSpPr/>
          <p:nvPr/>
        </p:nvSpPr>
        <p:spPr>
          <a:xfrm>
            <a:off x="341523" y="528810"/>
            <a:ext cx="9022813" cy="5883007"/>
          </a:xfrm>
          <a:prstGeom prst="rect">
            <a:avLst/>
          </a:prstGeom>
          <a:noFill/>
          <a:ln>
            <a:solidFill>
              <a:srgbClr val="4454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33" name="Gruppe 32">
            <a:extLst>
              <a:ext uri="{FF2B5EF4-FFF2-40B4-BE49-F238E27FC236}">
                <a16:creationId xmlns:a16="http://schemas.microsoft.com/office/drawing/2014/main" id="{83F9B289-F83E-4A3E-95BF-FC3884491B6E}"/>
              </a:ext>
            </a:extLst>
          </p:cNvPr>
          <p:cNvGrpSpPr/>
          <p:nvPr/>
        </p:nvGrpSpPr>
        <p:grpSpPr>
          <a:xfrm>
            <a:off x="4095170" y="5213091"/>
            <a:ext cx="1725248" cy="708751"/>
            <a:chOff x="6258500" y="5009003"/>
            <a:chExt cx="1725248" cy="708751"/>
          </a:xfrm>
        </p:grpSpPr>
        <p:pic>
          <p:nvPicPr>
            <p:cNvPr id="1026" name="Picture 2" descr="File:Power bi logo black.svg - Wikimedia Commons">
              <a:extLst>
                <a:ext uri="{FF2B5EF4-FFF2-40B4-BE49-F238E27FC236}">
                  <a16:creationId xmlns:a16="http://schemas.microsoft.com/office/drawing/2014/main" id="{36ED080E-CD02-4DE4-8060-B747146E2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36" name="Rektangel 35">
              <a:extLst>
                <a:ext uri="{FF2B5EF4-FFF2-40B4-BE49-F238E27FC236}">
                  <a16:creationId xmlns:a16="http://schemas.microsoft.com/office/drawing/2014/main" id="{889F39A5-A645-4503-A8E4-5009FE198784}"/>
                </a:ext>
              </a:extLst>
            </p:cNvPr>
            <p:cNvSpPr/>
            <p:nvPr/>
          </p:nvSpPr>
          <p:spPr>
            <a:xfrm>
              <a:off x="6967251" y="5062239"/>
              <a:ext cx="1016497" cy="646331"/>
            </a:xfrm>
            <a:prstGeom prst="rect">
              <a:avLst/>
            </a:prstGeom>
          </p:spPr>
          <p:txBody>
            <a:bodyPr wrap="none">
              <a:spAutoFit/>
            </a:bodyPr>
            <a:lstStyle/>
            <a:p>
              <a:r>
                <a:rPr lang="da-DK" dirty="0">
                  <a:solidFill>
                    <a:srgbClr val="44546A"/>
                  </a:solidFill>
                </a:rPr>
                <a:t>Power BI</a:t>
              </a:r>
            </a:p>
            <a:p>
              <a:r>
                <a:rPr lang="da-DK" dirty="0">
                  <a:solidFill>
                    <a:srgbClr val="44546A"/>
                  </a:solidFill>
                </a:rPr>
                <a:t>Desktop</a:t>
              </a:r>
            </a:p>
          </p:txBody>
        </p:sp>
      </p:grpSp>
      <p:cxnSp>
        <p:nvCxnSpPr>
          <p:cNvPr id="40" name="Lige pilforbindelse 39">
            <a:extLst>
              <a:ext uri="{FF2B5EF4-FFF2-40B4-BE49-F238E27FC236}">
                <a16:creationId xmlns:a16="http://schemas.microsoft.com/office/drawing/2014/main" id="{A47CE0A1-EAE0-49DE-9443-8180F746D633}"/>
              </a:ext>
            </a:extLst>
          </p:cNvPr>
          <p:cNvCxnSpPr>
            <a:cxnSpLocks/>
          </p:cNvCxnSpPr>
          <p:nvPr/>
        </p:nvCxnSpPr>
        <p:spPr>
          <a:xfrm>
            <a:off x="4033278" y="3983328"/>
            <a:ext cx="2378539" cy="1025676"/>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44" name="Lige pilforbindelse 43">
            <a:extLst>
              <a:ext uri="{FF2B5EF4-FFF2-40B4-BE49-F238E27FC236}">
                <a16:creationId xmlns:a16="http://schemas.microsoft.com/office/drawing/2014/main" id="{CC1A300B-6823-44B9-987F-BA9FE0B6AED3}"/>
              </a:ext>
            </a:extLst>
          </p:cNvPr>
          <p:cNvCxnSpPr>
            <a:cxnSpLocks/>
          </p:cNvCxnSpPr>
          <p:nvPr/>
        </p:nvCxnSpPr>
        <p:spPr>
          <a:xfrm flipV="1">
            <a:off x="7048419" y="2317947"/>
            <a:ext cx="0" cy="206479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47" name="Lige pilforbindelse 46">
            <a:extLst>
              <a:ext uri="{FF2B5EF4-FFF2-40B4-BE49-F238E27FC236}">
                <a16:creationId xmlns:a16="http://schemas.microsoft.com/office/drawing/2014/main" id="{4353B64D-5061-4DFF-BEB5-0409091AF053}"/>
              </a:ext>
            </a:extLst>
          </p:cNvPr>
          <p:cNvCxnSpPr>
            <a:cxnSpLocks/>
          </p:cNvCxnSpPr>
          <p:nvPr/>
        </p:nvCxnSpPr>
        <p:spPr>
          <a:xfrm flipV="1">
            <a:off x="6892346" y="3851552"/>
            <a:ext cx="0" cy="50677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uppe 34">
            <a:extLst>
              <a:ext uri="{FF2B5EF4-FFF2-40B4-BE49-F238E27FC236}">
                <a16:creationId xmlns:a16="http://schemas.microsoft.com/office/drawing/2014/main" id="{AAB49B21-76D2-42B6-98B9-21EB4DEDC0C5}"/>
              </a:ext>
            </a:extLst>
          </p:cNvPr>
          <p:cNvGrpSpPr/>
          <p:nvPr/>
        </p:nvGrpSpPr>
        <p:grpSpPr>
          <a:xfrm>
            <a:off x="6657697" y="2761085"/>
            <a:ext cx="2008336" cy="845104"/>
            <a:chOff x="9033970" y="647860"/>
            <a:chExt cx="2008336" cy="845104"/>
          </a:xfrm>
        </p:grpSpPr>
        <p:pic>
          <p:nvPicPr>
            <p:cNvPr id="1028" name="Picture 4" descr="Report Icons – Download for Free in PNG and SVG">
              <a:extLst>
                <a:ext uri="{FF2B5EF4-FFF2-40B4-BE49-F238E27FC236}">
                  <a16:creationId xmlns:a16="http://schemas.microsoft.com/office/drawing/2014/main" id="{A9065598-A046-4AE4-957A-9805A90278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36" t="11893" r="18119" b="21188"/>
            <a:stretch/>
          </p:blipFill>
          <p:spPr bwMode="auto">
            <a:xfrm>
              <a:off x="9033970" y="647860"/>
              <a:ext cx="714687" cy="845104"/>
            </a:xfrm>
            <a:prstGeom prst="rect">
              <a:avLst/>
            </a:prstGeom>
            <a:noFill/>
            <a:extLst>
              <a:ext uri="{909E8E84-426E-40DD-AFC4-6F175D3DCCD1}">
                <a14:hiddenFill xmlns:a14="http://schemas.microsoft.com/office/drawing/2010/main">
                  <a:solidFill>
                    <a:srgbClr val="FFFFFF"/>
                  </a:solidFill>
                </a14:hiddenFill>
              </a:ext>
            </a:extLst>
          </p:spPr>
        </p:pic>
        <p:sp>
          <p:nvSpPr>
            <p:cNvPr id="26" name="Rektangel 25">
              <a:extLst>
                <a:ext uri="{FF2B5EF4-FFF2-40B4-BE49-F238E27FC236}">
                  <a16:creationId xmlns:a16="http://schemas.microsoft.com/office/drawing/2014/main" id="{E84ECD37-C470-457B-B45C-0444135EF03C}"/>
                </a:ext>
              </a:extLst>
            </p:cNvPr>
            <p:cNvSpPr/>
            <p:nvPr/>
          </p:nvSpPr>
          <p:spPr>
            <a:xfrm>
              <a:off x="9709697" y="885746"/>
              <a:ext cx="1332609" cy="369332"/>
            </a:xfrm>
            <a:prstGeom prst="rect">
              <a:avLst/>
            </a:prstGeom>
          </p:spPr>
          <p:txBody>
            <a:bodyPr wrap="none">
              <a:spAutoFit/>
            </a:bodyPr>
            <a:lstStyle/>
            <a:p>
              <a:r>
                <a:rPr lang="da-DK" dirty="0">
                  <a:solidFill>
                    <a:srgbClr val="44546A"/>
                  </a:solidFill>
                </a:rPr>
                <a:t>Dashboards</a:t>
              </a:r>
            </a:p>
          </p:txBody>
        </p:sp>
      </p:grpSp>
      <p:sp>
        <p:nvSpPr>
          <p:cNvPr id="51" name="Titel 1">
            <a:extLst>
              <a:ext uri="{FF2B5EF4-FFF2-40B4-BE49-F238E27FC236}">
                <a16:creationId xmlns:a16="http://schemas.microsoft.com/office/drawing/2014/main" id="{BC7184D7-9F30-49B1-A910-CFC75C194997}"/>
              </a:ext>
            </a:extLst>
          </p:cNvPr>
          <p:cNvSpPr txBox="1">
            <a:spLocks/>
          </p:cNvSpPr>
          <p:nvPr/>
        </p:nvSpPr>
        <p:spPr>
          <a:xfrm>
            <a:off x="8509190" y="267690"/>
            <a:ext cx="3464432" cy="1008531"/>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a:lstStyle>
          <a:p>
            <a:r>
              <a:rPr lang="da-DK" dirty="0" err="1"/>
              <a:t>Corporate</a:t>
            </a:r>
            <a:r>
              <a:rPr lang="da-DK" dirty="0"/>
              <a:t> BI</a:t>
            </a:r>
          </a:p>
        </p:txBody>
      </p:sp>
      <p:grpSp>
        <p:nvGrpSpPr>
          <p:cNvPr id="50" name="Gruppe 49">
            <a:extLst>
              <a:ext uri="{FF2B5EF4-FFF2-40B4-BE49-F238E27FC236}">
                <a16:creationId xmlns:a16="http://schemas.microsoft.com/office/drawing/2014/main" id="{4556E774-AA2B-4263-B884-6A50EB02CA5C}"/>
              </a:ext>
            </a:extLst>
          </p:cNvPr>
          <p:cNvGrpSpPr/>
          <p:nvPr/>
        </p:nvGrpSpPr>
        <p:grpSpPr>
          <a:xfrm>
            <a:off x="9700594" y="1687351"/>
            <a:ext cx="1486304" cy="1274072"/>
            <a:chOff x="9714986" y="1687351"/>
            <a:chExt cx="1486304" cy="1274072"/>
          </a:xfrm>
        </p:grpSpPr>
        <p:pic>
          <p:nvPicPr>
            <p:cNvPr id="49" name="Grafik 48" descr="Bruger">
              <a:extLst>
                <a:ext uri="{FF2B5EF4-FFF2-40B4-BE49-F238E27FC236}">
                  <a16:creationId xmlns:a16="http://schemas.microsoft.com/office/drawing/2014/main" id="{CA857F94-8B42-479B-AFE0-2AB6D9B2F7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54" name="Rektangel 53">
              <a:extLst>
                <a:ext uri="{FF2B5EF4-FFF2-40B4-BE49-F238E27FC236}">
                  <a16:creationId xmlns:a16="http://schemas.microsoft.com/office/drawing/2014/main" id="{49771FE3-5692-41B5-98BD-7E29E671575D}"/>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grpSp>
        <p:nvGrpSpPr>
          <p:cNvPr id="59" name="Gruppe 58">
            <a:extLst>
              <a:ext uri="{FF2B5EF4-FFF2-40B4-BE49-F238E27FC236}">
                <a16:creationId xmlns:a16="http://schemas.microsoft.com/office/drawing/2014/main" id="{E8C96FB7-CBA6-4C3F-A36F-737EB2B6FEA0}"/>
              </a:ext>
            </a:extLst>
          </p:cNvPr>
          <p:cNvGrpSpPr/>
          <p:nvPr/>
        </p:nvGrpSpPr>
        <p:grpSpPr>
          <a:xfrm>
            <a:off x="9700594" y="3241289"/>
            <a:ext cx="1486304" cy="1274072"/>
            <a:chOff x="9714986" y="1687351"/>
            <a:chExt cx="1486304" cy="1274072"/>
          </a:xfrm>
        </p:grpSpPr>
        <p:pic>
          <p:nvPicPr>
            <p:cNvPr id="60" name="Grafik 59" descr="Bruger">
              <a:extLst>
                <a:ext uri="{FF2B5EF4-FFF2-40B4-BE49-F238E27FC236}">
                  <a16:creationId xmlns:a16="http://schemas.microsoft.com/office/drawing/2014/main" id="{D256B747-4E50-4FEF-AAE8-955372E0E9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61" name="Rektangel 60">
              <a:extLst>
                <a:ext uri="{FF2B5EF4-FFF2-40B4-BE49-F238E27FC236}">
                  <a16:creationId xmlns:a16="http://schemas.microsoft.com/office/drawing/2014/main" id="{B7AAE4C3-4CCD-4739-BA84-77F494244F05}"/>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grpSp>
        <p:nvGrpSpPr>
          <p:cNvPr id="62" name="Gruppe 61">
            <a:extLst>
              <a:ext uri="{FF2B5EF4-FFF2-40B4-BE49-F238E27FC236}">
                <a16:creationId xmlns:a16="http://schemas.microsoft.com/office/drawing/2014/main" id="{12255FA8-07EB-49BD-97A2-793735415EA2}"/>
              </a:ext>
            </a:extLst>
          </p:cNvPr>
          <p:cNvGrpSpPr/>
          <p:nvPr/>
        </p:nvGrpSpPr>
        <p:grpSpPr>
          <a:xfrm>
            <a:off x="9700594" y="4795227"/>
            <a:ext cx="1486304" cy="1274072"/>
            <a:chOff x="9714986" y="1687351"/>
            <a:chExt cx="1486304" cy="1274072"/>
          </a:xfrm>
        </p:grpSpPr>
        <p:pic>
          <p:nvPicPr>
            <p:cNvPr id="63" name="Grafik 62" descr="Bruger">
              <a:extLst>
                <a:ext uri="{FF2B5EF4-FFF2-40B4-BE49-F238E27FC236}">
                  <a16:creationId xmlns:a16="http://schemas.microsoft.com/office/drawing/2014/main" id="{120CC6C6-0F19-455A-BFF3-1B77B7C5D8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64" name="Rektangel 63">
              <a:extLst>
                <a:ext uri="{FF2B5EF4-FFF2-40B4-BE49-F238E27FC236}">
                  <a16:creationId xmlns:a16="http://schemas.microsoft.com/office/drawing/2014/main" id="{DCD13555-F5A0-4DAF-BF58-BE9F2B9DA7E8}"/>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cxnSp>
        <p:nvCxnSpPr>
          <p:cNvPr id="65" name="Lige pilforbindelse 64">
            <a:extLst>
              <a:ext uri="{FF2B5EF4-FFF2-40B4-BE49-F238E27FC236}">
                <a16:creationId xmlns:a16="http://schemas.microsoft.com/office/drawing/2014/main" id="{3D50094B-55AF-4264-8ACD-B5BE9B072DB9}"/>
              </a:ext>
            </a:extLst>
          </p:cNvPr>
          <p:cNvCxnSpPr>
            <a:cxnSpLocks/>
          </p:cNvCxnSpPr>
          <p:nvPr/>
        </p:nvCxnSpPr>
        <p:spPr>
          <a:xfrm>
            <a:off x="8827283" y="1883439"/>
            <a:ext cx="952500" cy="291585"/>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68" name="Lige pilforbindelse 67">
            <a:extLst>
              <a:ext uri="{FF2B5EF4-FFF2-40B4-BE49-F238E27FC236}">
                <a16:creationId xmlns:a16="http://schemas.microsoft.com/office/drawing/2014/main" id="{DD902FE7-7D8D-4475-B889-1E5A77A5772D}"/>
              </a:ext>
            </a:extLst>
          </p:cNvPr>
          <p:cNvCxnSpPr>
            <a:cxnSpLocks/>
            <a:stCxn id="26" idx="3"/>
          </p:cNvCxnSpPr>
          <p:nvPr/>
        </p:nvCxnSpPr>
        <p:spPr>
          <a:xfrm>
            <a:off x="8666033" y="3183637"/>
            <a:ext cx="1034561" cy="445786"/>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71" name="Lige pilforbindelse 70">
            <a:extLst>
              <a:ext uri="{FF2B5EF4-FFF2-40B4-BE49-F238E27FC236}">
                <a16:creationId xmlns:a16="http://schemas.microsoft.com/office/drawing/2014/main" id="{B1F8379C-1608-47EF-BD12-E1A52B577444}"/>
              </a:ext>
            </a:extLst>
          </p:cNvPr>
          <p:cNvCxnSpPr>
            <a:cxnSpLocks/>
            <a:stCxn id="26" idx="3"/>
          </p:cNvCxnSpPr>
          <p:nvPr/>
        </p:nvCxnSpPr>
        <p:spPr>
          <a:xfrm>
            <a:off x="8666033" y="3183637"/>
            <a:ext cx="984255" cy="2092082"/>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78" name="Lige pilforbindelse 77">
            <a:extLst>
              <a:ext uri="{FF2B5EF4-FFF2-40B4-BE49-F238E27FC236}">
                <a16:creationId xmlns:a16="http://schemas.microsoft.com/office/drawing/2014/main" id="{0484EF4E-FB7D-4BC5-B88E-C8013B2E913B}"/>
              </a:ext>
            </a:extLst>
          </p:cNvPr>
          <p:cNvCxnSpPr>
            <a:cxnSpLocks/>
            <a:stCxn id="26" idx="3"/>
          </p:cNvCxnSpPr>
          <p:nvPr/>
        </p:nvCxnSpPr>
        <p:spPr>
          <a:xfrm flipV="1">
            <a:off x="8666033" y="2436144"/>
            <a:ext cx="983307" cy="747493"/>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86" name="Gruppe 85">
            <a:extLst>
              <a:ext uri="{FF2B5EF4-FFF2-40B4-BE49-F238E27FC236}">
                <a16:creationId xmlns:a16="http://schemas.microsoft.com/office/drawing/2014/main" id="{7A034F5B-B8EF-429C-9D37-6A149C98B9B8}"/>
              </a:ext>
            </a:extLst>
          </p:cNvPr>
          <p:cNvGrpSpPr/>
          <p:nvPr/>
        </p:nvGrpSpPr>
        <p:grpSpPr>
          <a:xfrm>
            <a:off x="2976064" y="5239324"/>
            <a:ext cx="1832553" cy="1274072"/>
            <a:chOff x="9714986" y="1687351"/>
            <a:chExt cx="1832553" cy="1274072"/>
          </a:xfrm>
        </p:grpSpPr>
        <p:pic>
          <p:nvPicPr>
            <p:cNvPr id="87" name="Grafik 86" descr="Bruger">
              <a:extLst>
                <a:ext uri="{FF2B5EF4-FFF2-40B4-BE49-F238E27FC236}">
                  <a16:creationId xmlns:a16="http://schemas.microsoft.com/office/drawing/2014/main" id="{D898EFC6-EB68-46EA-BF9D-F35B28CABE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88" name="Rektangel 87">
              <a:extLst>
                <a:ext uri="{FF2B5EF4-FFF2-40B4-BE49-F238E27FC236}">
                  <a16:creationId xmlns:a16="http://schemas.microsoft.com/office/drawing/2014/main" id="{F3627E45-9980-4E38-88FB-4D175B14E079}"/>
                </a:ext>
              </a:extLst>
            </p:cNvPr>
            <p:cNvSpPr/>
            <p:nvPr/>
          </p:nvSpPr>
          <p:spPr>
            <a:xfrm>
              <a:off x="9714986" y="2592091"/>
              <a:ext cx="1832553" cy="369332"/>
            </a:xfrm>
            <a:prstGeom prst="rect">
              <a:avLst/>
            </a:prstGeom>
          </p:spPr>
          <p:txBody>
            <a:bodyPr wrap="none">
              <a:spAutoFit/>
            </a:bodyPr>
            <a:lstStyle/>
            <a:p>
              <a:r>
                <a:rPr lang="da-DK" dirty="0">
                  <a:solidFill>
                    <a:srgbClr val="44546A"/>
                  </a:solidFill>
                </a:rPr>
                <a:t>Dataset Designer</a:t>
              </a:r>
            </a:p>
          </p:txBody>
        </p:sp>
      </p:grpSp>
      <p:cxnSp>
        <p:nvCxnSpPr>
          <p:cNvPr id="89" name="Lige pilforbindelse 88">
            <a:extLst>
              <a:ext uri="{FF2B5EF4-FFF2-40B4-BE49-F238E27FC236}">
                <a16:creationId xmlns:a16="http://schemas.microsoft.com/office/drawing/2014/main" id="{186175D3-0806-4DF1-BA8C-87A75C5BDB8C}"/>
              </a:ext>
            </a:extLst>
          </p:cNvPr>
          <p:cNvCxnSpPr>
            <a:cxnSpLocks/>
            <a:stCxn id="36" idx="3"/>
          </p:cNvCxnSpPr>
          <p:nvPr/>
        </p:nvCxnSpPr>
        <p:spPr>
          <a:xfrm flipV="1">
            <a:off x="5820418" y="5161405"/>
            <a:ext cx="743799" cy="428088"/>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158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A1F4CBB4-0F7E-46D5-B725-854EC2BEB139}"/>
              </a:ext>
            </a:extLst>
          </p:cNvPr>
          <p:cNvSpPr>
            <a:spLocks noGrp="1"/>
          </p:cNvSpPr>
          <p:nvPr>
            <p:ph type="title"/>
          </p:nvPr>
        </p:nvSpPr>
        <p:spPr>
          <a:xfrm>
            <a:off x="7372384" y="6457132"/>
            <a:ext cx="1991952" cy="246269"/>
          </a:xfrm>
        </p:spPr>
        <p:txBody>
          <a:bodyPr>
            <a:noAutofit/>
          </a:bodyPr>
          <a:lstStyle/>
          <a:p>
            <a:r>
              <a:rPr lang="da-DK" sz="2000" dirty="0" err="1"/>
              <a:t>Corporate</a:t>
            </a:r>
            <a:r>
              <a:rPr lang="da-DK" sz="2000" dirty="0"/>
              <a:t> IT</a:t>
            </a:r>
          </a:p>
        </p:txBody>
      </p:sp>
      <p:sp>
        <p:nvSpPr>
          <p:cNvPr id="13" name="Rutediagram: Magnetpladelager 12">
            <a:extLst>
              <a:ext uri="{FF2B5EF4-FFF2-40B4-BE49-F238E27FC236}">
                <a16:creationId xmlns:a16="http://schemas.microsoft.com/office/drawing/2014/main" id="{F3A425C7-36A3-4B0F-8E00-9972483E6564}"/>
              </a:ext>
            </a:extLst>
          </p:cNvPr>
          <p:cNvSpPr/>
          <p:nvPr/>
        </p:nvSpPr>
        <p:spPr>
          <a:xfrm>
            <a:off x="3090396" y="2821578"/>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Warehouse</a:t>
            </a:r>
          </a:p>
        </p:txBody>
      </p:sp>
      <p:sp>
        <p:nvSpPr>
          <p:cNvPr id="18" name="Rutediagram: Magnetpladelager 17">
            <a:extLst>
              <a:ext uri="{FF2B5EF4-FFF2-40B4-BE49-F238E27FC236}">
                <a16:creationId xmlns:a16="http://schemas.microsoft.com/office/drawing/2014/main" id="{F4F9AFD8-74B8-4FA2-84A7-9236A6243BC3}"/>
              </a:ext>
            </a:extLst>
          </p:cNvPr>
          <p:cNvSpPr/>
          <p:nvPr/>
        </p:nvSpPr>
        <p:spPr>
          <a:xfrm>
            <a:off x="464916" y="120101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19" name="Rutediagram: Magnetpladelager 18">
            <a:extLst>
              <a:ext uri="{FF2B5EF4-FFF2-40B4-BE49-F238E27FC236}">
                <a16:creationId xmlns:a16="http://schemas.microsoft.com/office/drawing/2014/main" id="{88EB943D-F2D4-4C37-980D-1BC4F9572377}"/>
              </a:ext>
            </a:extLst>
          </p:cNvPr>
          <p:cNvSpPr/>
          <p:nvPr/>
        </p:nvSpPr>
        <p:spPr>
          <a:xfrm>
            <a:off x="464916" y="282577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20" name="Rutediagram: Magnetpladelager 19">
            <a:extLst>
              <a:ext uri="{FF2B5EF4-FFF2-40B4-BE49-F238E27FC236}">
                <a16:creationId xmlns:a16="http://schemas.microsoft.com/office/drawing/2014/main" id="{67F422E0-F12F-4654-B6B0-784E2CEA494F}"/>
              </a:ext>
            </a:extLst>
          </p:cNvPr>
          <p:cNvSpPr/>
          <p:nvPr/>
        </p:nvSpPr>
        <p:spPr>
          <a:xfrm>
            <a:off x="464916" y="445053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22" name="Rutediagram: Magnetpladelager 21">
            <a:extLst>
              <a:ext uri="{FF2B5EF4-FFF2-40B4-BE49-F238E27FC236}">
                <a16:creationId xmlns:a16="http://schemas.microsoft.com/office/drawing/2014/main" id="{25C37DD2-ACC9-4B98-87B2-19966B8620D7}"/>
              </a:ext>
            </a:extLst>
          </p:cNvPr>
          <p:cNvSpPr/>
          <p:nvPr/>
        </p:nvSpPr>
        <p:spPr>
          <a:xfrm>
            <a:off x="6691076" y="445053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Sets</a:t>
            </a:r>
          </a:p>
        </p:txBody>
      </p:sp>
      <p:grpSp>
        <p:nvGrpSpPr>
          <p:cNvPr id="34" name="Gruppe 33">
            <a:extLst>
              <a:ext uri="{FF2B5EF4-FFF2-40B4-BE49-F238E27FC236}">
                <a16:creationId xmlns:a16="http://schemas.microsoft.com/office/drawing/2014/main" id="{F03787C7-0C56-4FA5-94CE-E6857DAEFEED}"/>
              </a:ext>
            </a:extLst>
          </p:cNvPr>
          <p:cNvGrpSpPr/>
          <p:nvPr/>
        </p:nvGrpSpPr>
        <p:grpSpPr>
          <a:xfrm>
            <a:off x="6657697" y="1222523"/>
            <a:ext cx="1887884" cy="952500"/>
            <a:chOff x="8915063" y="3161225"/>
            <a:chExt cx="1887884" cy="952500"/>
          </a:xfrm>
        </p:grpSpPr>
        <p:sp>
          <p:nvSpPr>
            <p:cNvPr id="21" name="Rektangel 20">
              <a:extLst>
                <a:ext uri="{FF2B5EF4-FFF2-40B4-BE49-F238E27FC236}">
                  <a16:creationId xmlns:a16="http://schemas.microsoft.com/office/drawing/2014/main" id="{145AC673-5D2A-4934-95EE-1B3CE2371ED8}"/>
                </a:ext>
              </a:extLst>
            </p:cNvPr>
            <p:cNvSpPr/>
            <p:nvPr/>
          </p:nvSpPr>
          <p:spPr>
            <a:xfrm>
              <a:off x="9867563" y="3452809"/>
              <a:ext cx="935384" cy="369332"/>
            </a:xfrm>
            <a:prstGeom prst="rect">
              <a:avLst/>
            </a:prstGeom>
          </p:spPr>
          <p:txBody>
            <a:bodyPr wrap="none">
              <a:spAutoFit/>
            </a:bodyPr>
            <a:lstStyle/>
            <a:p>
              <a:r>
                <a:rPr lang="da-DK" dirty="0">
                  <a:solidFill>
                    <a:srgbClr val="44546A"/>
                  </a:solidFill>
                </a:rPr>
                <a:t>Reports</a:t>
              </a:r>
            </a:p>
          </p:txBody>
        </p:sp>
        <p:pic>
          <p:nvPicPr>
            <p:cNvPr id="1030" name="Picture 6" descr="Report Icon Vector Art, Icons, and Graphics for Free Download">
              <a:extLst>
                <a:ext uri="{FF2B5EF4-FFF2-40B4-BE49-F238E27FC236}">
                  <a16:creationId xmlns:a16="http://schemas.microsoft.com/office/drawing/2014/main" id="{2A4143B3-7516-46BD-8346-C4B5C079A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063" y="3161225"/>
              <a:ext cx="952500" cy="9525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4" name="Lige pilforbindelse 23">
            <a:extLst>
              <a:ext uri="{FF2B5EF4-FFF2-40B4-BE49-F238E27FC236}">
                <a16:creationId xmlns:a16="http://schemas.microsoft.com/office/drawing/2014/main" id="{2FD14E21-A929-42B6-BDB1-D90A07A6BF63}"/>
              </a:ext>
            </a:extLst>
          </p:cNvPr>
          <p:cNvCxnSpPr/>
          <p:nvPr/>
        </p:nvCxnSpPr>
        <p:spPr>
          <a:xfrm>
            <a:off x="2214390" y="1994053"/>
            <a:ext cx="672029" cy="782704"/>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772BA9F8-A0AE-4593-84EB-1CDAD95A0FBE}"/>
              </a:ext>
            </a:extLst>
          </p:cNvPr>
          <p:cNvCxnSpPr>
            <a:cxnSpLocks/>
          </p:cNvCxnSpPr>
          <p:nvPr/>
        </p:nvCxnSpPr>
        <p:spPr>
          <a:xfrm flipV="1">
            <a:off x="2049137" y="3380042"/>
            <a:ext cx="837282" cy="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32" name="Lige pilforbindelse 31">
            <a:extLst>
              <a:ext uri="{FF2B5EF4-FFF2-40B4-BE49-F238E27FC236}">
                <a16:creationId xmlns:a16="http://schemas.microsoft.com/office/drawing/2014/main" id="{7FA6F8A2-665E-4708-A3D8-04C559732188}"/>
              </a:ext>
            </a:extLst>
          </p:cNvPr>
          <p:cNvCxnSpPr>
            <a:cxnSpLocks/>
          </p:cNvCxnSpPr>
          <p:nvPr/>
        </p:nvCxnSpPr>
        <p:spPr>
          <a:xfrm flipV="1">
            <a:off x="2214390" y="3938506"/>
            <a:ext cx="668054" cy="107049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sp>
        <p:nvSpPr>
          <p:cNvPr id="31" name="Rektangel 30">
            <a:extLst>
              <a:ext uri="{FF2B5EF4-FFF2-40B4-BE49-F238E27FC236}">
                <a16:creationId xmlns:a16="http://schemas.microsoft.com/office/drawing/2014/main" id="{5D6FC309-85DE-4B70-A4C8-EA76F8851783}"/>
              </a:ext>
            </a:extLst>
          </p:cNvPr>
          <p:cNvSpPr/>
          <p:nvPr/>
        </p:nvSpPr>
        <p:spPr>
          <a:xfrm>
            <a:off x="341523" y="528810"/>
            <a:ext cx="9022813" cy="5883007"/>
          </a:xfrm>
          <a:prstGeom prst="rect">
            <a:avLst/>
          </a:prstGeom>
          <a:noFill/>
          <a:ln>
            <a:solidFill>
              <a:srgbClr val="4454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33" name="Gruppe 32">
            <a:extLst>
              <a:ext uri="{FF2B5EF4-FFF2-40B4-BE49-F238E27FC236}">
                <a16:creationId xmlns:a16="http://schemas.microsoft.com/office/drawing/2014/main" id="{83F9B289-F83E-4A3E-95BF-FC3884491B6E}"/>
              </a:ext>
            </a:extLst>
          </p:cNvPr>
          <p:cNvGrpSpPr/>
          <p:nvPr/>
        </p:nvGrpSpPr>
        <p:grpSpPr>
          <a:xfrm>
            <a:off x="4095170" y="5213091"/>
            <a:ext cx="1725248" cy="708751"/>
            <a:chOff x="6258500" y="5009003"/>
            <a:chExt cx="1725248" cy="708751"/>
          </a:xfrm>
        </p:grpSpPr>
        <p:pic>
          <p:nvPicPr>
            <p:cNvPr id="1026" name="Picture 2" descr="File:Power bi logo black.svg - Wikimedia Commons">
              <a:extLst>
                <a:ext uri="{FF2B5EF4-FFF2-40B4-BE49-F238E27FC236}">
                  <a16:creationId xmlns:a16="http://schemas.microsoft.com/office/drawing/2014/main" id="{36ED080E-CD02-4DE4-8060-B747146E2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36" name="Rektangel 35">
              <a:extLst>
                <a:ext uri="{FF2B5EF4-FFF2-40B4-BE49-F238E27FC236}">
                  <a16:creationId xmlns:a16="http://schemas.microsoft.com/office/drawing/2014/main" id="{889F39A5-A645-4503-A8E4-5009FE198784}"/>
                </a:ext>
              </a:extLst>
            </p:cNvPr>
            <p:cNvSpPr/>
            <p:nvPr/>
          </p:nvSpPr>
          <p:spPr>
            <a:xfrm>
              <a:off x="6967251" y="5062239"/>
              <a:ext cx="1016497" cy="646331"/>
            </a:xfrm>
            <a:prstGeom prst="rect">
              <a:avLst/>
            </a:prstGeom>
          </p:spPr>
          <p:txBody>
            <a:bodyPr wrap="none">
              <a:spAutoFit/>
            </a:bodyPr>
            <a:lstStyle/>
            <a:p>
              <a:r>
                <a:rPr lang="da-DK" dirty="0">
                  <a:solidFill>
                    <a:srgbClr val="44546A"/>
                  </a:solidFill>
                </a:rPr>
                <a:t>Power BI</a:t>
              </a:r>
            </a:p>
            <a:p>
              <a:r>
                <a:rPr lang="da-DK" dirty="0">
                  <a:solidFill>
                    <a:srgbClr val="44546A"/>
                  </a:solidFill>
                </a:rPr>
                <a:t>Desktop</a:t>
              </a:r>
            </a:p>
          </p:txBody>
        </p:sp>
      </p:grpSp>
      <p:cxnSp>
        <p:nvCxnSpPr>
          <p:cNvPr id="40" name="Lige pilforbindelse 39">
            <a:extLst>
              <a:ext uri="{FF2B5EF4-FFF2-40B4-BE49-F238E27FC236}">
                <a16:creationId xmlns:a16="http://schemas.microsoft.com/office/drawing/2014/main" id="{A47CE0A1-EAE0-49DE-9443-8180F746D633}"/>
              </a:ext>
            </a:extLst>
          </p:cNvPr>
          <p:cNvCxnSpPr>
            <a:cxnSpLocks/>
          </p:cNvCxnSpPr>
          <p:nvPr/>
        </p:nvCxnSpPr>
        <p:spPr>
          <a:xfrm>
            <a:off x="4033278" y="3983328"/>
            <a:ext cx="2378539" cy="1025676"/>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44" name="Lige pilforbindelse 43">
            <a:extLst>
              <a:ext uri="{FF2B5EF4-FFF2-40B4-BE49-F238E27FC236}">
                <a16:creationId xmlns:a16="http://schemas.microsoft.com/office/drawing/2014/main" id="{CC1A300B-6823-44B9-987F-BA9FE0B6AED3}"/>
              </a:ext>
            </a:extLst>
          </p:cNvPr>
          <p:cNvCxnSpPr>
            <a:cxnSpLocks/>
          </p:cNvCxnSpPr>
          <p:nvPr/>
        </p:nvCxnSpPr>
        <p:spPr>
          <a:xfrm flipV="1">
            <a:off x="7048419" y="2317947"/>
            <a:ext cx="0" cy="206479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47" name="Lige pilforbindelse 46">
            <a:extLst>
              <a:ext uri="{FF2B5EF4-FFF2-40B4-BE49-F238E27FC236}">
                <a16:creationId xmlns:a16="http://schemas.microsoft.com/office/drawing/2014/main" id="{4353B64D-5061-4DFF-BEB5-0409091AF053}"/>
              </a:ext>
            </a:extLst>
          </p:cNvPr>
          <p:cNvCxnSpPr>
            <a:cxnSpLocks/>
          </p:cNvCxnSpPr>
          <p:nvPr/>
        </p:nvCxnSpPr>
        <p:spPr>
          <a:xfrm flipV="1">
            <a:off x="6892346" y="3851552"/>
            <a:ext cx="0" cy="50677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uppe 34">
            <a:extLst>
              <a:ext uri="{FF2B5EF4-FFF2-40B4-BE49-F238E27FC236}">
                <a16:creationId xmlns:a16="http://schemas.microsoft.com/office/drawing/2014/main" id="{AAB49B21-76D2-42B6-98B9-21EB4DEDC0C5}"/>
              </a:ext>
            </a:extLst>
          </p:cNvPr>
          <p:cNvGrpSpPr/>
          <p:nvPr/>
        </p:nvGrpSpPr>
        <p:grpSpPr>
          <a:xfrm>
            <a:off x="6657697" y="2761085"/>
            <a:ext cx="2008336" cy="845104"/>
            <a:chOff x="9033970" y="647860"/>
            <a:chExt cx="2008336" cy="845104"/>
          </a:xfrm>
        </p:grpSpPr>
        <p:pic>
          <p:nvPicPr>
            <p:cNvPr id="1028" name="Picture 4" descr="Report Icons – Download for Free in PNG and SVG">
              <a:extLst>
                <a:ext uri="{FF2B5EF4-FFF2-40B4-BE49-F238E27FC236}">
                  <a16:creationId xmlns:a16="http://schemas.microsoft.com/office/drawing/2014/main" id="{A9065598-A046-4AE4-957A-9805A90278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36" t="11893" r="18119" b="21188"/>
            <a:stretch/>
          </p:blipFill>
          <p:spPr bwMode="auto">
            <a:xfrm>
              <a:off x="9033970" y="647860"/>
              <a:ext cx="714687" cy="845104"/>
            </a:xfrm>
            <a:prstGeom prst="rect">
              <a:avLst/>
            </a:prstGeom>
            <a:noFill/>
            <a:extLst>
              <a:ext uri="{909E8E84-426E-40DD-AFC4-6F175D3DCCD1}">
                <a14:hiddenFill xmlns:a14="http://schemas.microsoft.com/office/drawing/2010/main">
                  <a:solidFill>
                    <a:srgbClr val="FFFFFF"/>
                  </a:solidFill>
                </a14:hiddenFill>
              </a:ext>
            </a:extLst>
          </p:spPr>
        </p:pic>
        <p:sp>
          <p:nvSpPr>
            <p:cNvPr id="26" name="Rektangel 25">
              <a:extLst>
                <a:ext uri="{FF2B5EF4-FFF2-40B4-BE49-F238E27FC236}">
                  <a16:creationId xmlns:a16="http://schemas.microsoft.com/office/drawing/2014/main" id="{E84ECD37-C470-457B-B45C-0444135EF03C}"/>
                </a:ext>
              </a:extLst>
            </p:cNvPr>
            <p:cNvSpPr/>
            <p:nvPr/>
          </p:nvSpPr>
          <p:spPr>
            <a:xfrm>
              <a:off x="9709697" y="885746"/>
              <a:ext cx="1332609" cy="369332"/>
            </a:xfrm>
            <a:prstGeom prst="rect">
              <a:avLst/>
            </a:prstGeom>
          </p:spPr>
          <p:txBody>
            <a:bodyPr wrap="none">
              <a:spAutoFit/>
            </a:bodyPr>
            <a:lstStyle/>
            <a:p>
              <a:r>
                <a:rPr lang="da-DK" dirty="0">
                  <a:solidFill>
                    <a:srgbClr val="44546A"/>
                  </a:solidFill>
                </a:rPr>
                <a:t>Dashboards</a:t>
              </a:r>
            </a:p>
          </p:txBody>
        </p:sp>
      </p:grpSp>
      <p:sp>
        <p:nvSpPr>
          <p:cNvPr id="51" name="Titel 1">
            <a:extLst>
              <a:ext uri="{FF2B5EF4-FFF2-40B4-BE49-F238E27FC236}">
                <a16:creationId xmlns:a16="http://schemas.microsoft.com/office/drawing/2014/main" id="{BC7184D7-9F30-49B1-A910-CFC75C194997}"/>
              </a:ext>
            </a:extLst>
          </p:cNvPr>
          <p:cNvSpPr txBox="1">
            <a:spLocks/>
          </p:cNvSpPr>
          <p:nvPr/>
        </p:nvSpPr>
        <p:spPr>
          <a:xfrm>
            <a:off x="8509190" y="267690"/>
            <a:ext cx="3464432" cy="1008531"/>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a:lstStyle>
          <a:p>
            <a:r>
              <a:rPr lang="da-DK" dirty="0"/>
              <a:t>Self-service </a:t>
            </a:r>
            <a:r>
              <a:rPr lang="da-DK" dirty="0" err="1"/>
              <a:t>visualization</a:t>
            </a:r>
            <a:endParaRPr lang="da-DK" dirty="0"/>
          </a:p>
        </p:txBody>
      </p:sp>
      <p:grpSp>
        <p:nvGrpSpPr>
          <p:cNvPr id="50" name="Gruppe 49">
            <a:extLst>
              <a:ext uri="{FF2B5EF4-FFF2-40B4-BE49-F238E27FC236}">
                <a16:creationId xmlns:a16="http://schemas.microsoft.com/office/drawing/2014/main" id="{4556E774-AA2B-4263-B884-6A50EB02CA5C}"/>
              </a:ext>
            </a:extLst>
          </p:cNvPr>
          <p:cNvGrpSpPr/>
          <p:nvPr/>
        </p:nvGrpSpPr>
        <p:grpSpPr>
          <a:xfrm>
            <a:off x="9700594" y="1687351"/>
            <a:ext cx="1486304" cy="1274072"/>
            <a:chOff x="9714986" y="1687351"/>
            <a:chExt cx="1486304" cy="1274072"/>
          </a:xfrm>
        </p:grpSpPr>
        <p:pic>
          <p:nvPicPr>
            <p:cNvPr id="49" name="Grafik 48" descr="Bruger">
              <a:extLst>
                <a:ext uri="{FF2B5EF4-FFF2-40B4-BE49-F238E27FC236}">
                  <a16:creationId xmlns:a16="http://schemas.microsoft.com/office/drawing/2014/main" id="{CA857F94-8B42-479B-AFE0-2AB6D9B2F7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54" name="Rektangel 53">
              <a:extLst>
                <a:ext uri="{FF2B5EF4-FFF2-40B4-BE49-F238E27FC236}">
                  <a16:creationId xmlns:a16="http://schemas.microsoft.com/office/drawing/2014/main" id="{49771FE3-5692-41B5-98BD-7E29E671575D}"/>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grpSp>
        <p:nvGrpSpPr>
          <p:cNvPr id="59" name="Gruppe 58">
            <a:extLst>
              <a:ext uri="{FF2B5EF4-FFF2-40B4-BE49-F238E27FC236}">
                <a16:creationId xmlns:a16="http://schemas.microsoft.com/office/drawing/2014/main" id="{E8C96FB7-CBA6-4C3F-A36F-737EB2B6FEA0}"/>
              </a:ext>
            </a:extLst>
          </p:cNvPr>
          <p:cNvGrpSpPr/>
          <p:nvPr/>
        </p:nvGrpSpPr>
        <p:grpSpPr>
          <a:xfrm>
            <a:off x="9389061" y="3333000"/>
            <a:ext cx="1576585" cy="1274072"/>
            <a:chOff x="9714986" y="1687351"/>
            <a:chExt cx="1576585" cy="1274072"/>
          </a:xfrm>
        </p:grpSpPr>
        <p:pic>
          <p:nvPicPr>
            <p:cNvPr id="60" name="Grafik 59" descr="Bruger">
              <a:extLst>
                <a:ext uri="{FF2B5EF4-FFF2-40B4-BE49-F238E27FC236}">
                  <a16:creationId xmlns:a16="http://schemas.microsoft.com/office/drawing/2014/main" id="{D256B747-4E50-4FEF-AAE8-955372E0E9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61" name="Rektangel 60">
              <a:extLst>
                <a:ext uri="{FF2B5EF4-FFF2-40B4-BE49-F238E27FC236}">
                  <a16:creationId xmlns:a16="http://schemas.microsoft.com/office/drawing/2014/main" id="{B7AAE4C3-4CCD-4739-BA84-77F494244F05}"/>
                </a:ext>
              </a:extLst>
            </p:cNvPr>
            <p:cNvSpPr/>
            <p:nvPr/>
          </p:nvSpPr>
          <p:spPr>
            <a:xfrm>
              <a:off x="9714986" y="2592091"/>
              <a:ext cx="1576585" cy="369332"/>
            </a:xfrm>
            <a:prstGeom prst="rect">
              <a:avLst/>
            </a:prstGeom>
          </p:spPr>
          <p:txBody>
            <a:bodyPr wrap="none">
              <a:spAutoFit/>
            </a:bodyPr>
            <a:lstStyle/>
            <a:p>
              <a:r>
                <a:rPr lang="da-DK" dirty="0">
                  <a:solidFill>
                    <a:srgbClr val="44546A"/>
                  </a:solidFill>
                </a:rPr>
                <a:t>Report Author</a:t>
              </a:r>
            </a:p>
          </p:txBody>
        </p:sp>
      </p:grpSp>
      <p:grpSp>
        <p:nvGrpSpPr>
          <p:cNvPr id="62" name="Gruppe 61">
            <a:extLst>
              <a:ext uri="{FF2B5EF4-FFF2-40B4-BE49-F238E27FC236}">
                <a16:creationId xmlns:a16="http://schemas.microsoft.com/office/drawing/2014/main" id="{12255FA8-07EB-49BD-97A2-793735415EA2}"/>
              </a:ext>
            </a:extLst>
          </p:cNvPr>
          <p:cNvGrpSpPr/>
          <p:nvPr/>
        </p:nvGrpSpPr>
        <p:grpSpPr>
          <a:xfrm>
            <a:off x="9700594" y="4795227"/>
            <a:ext cx="1486304" cy="1274072"/>
            <a:chOff x="9714986" y="1687351"/>
            <a:chExt cx="1486304" cy="1274072"/>
          </a:xfrm>
        </p:grpSpPr>
        <p:pic>
          <p:nvPicPr>
            <p:cNvPr id="63" name="Grafik 62" descr="Bruger">
              <a:extLst>
                <a:ext uri="{FF2B5EF4-FFF2-40B4-BE49-F238E27FC236}">
                  <a16:creationId xmlns:a16="http://schemas.microsoft.com/office/drawing/2014/main" id="{120CC6C6-0F19-455A-BFF3-1B77B7C5D8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64" name="Rektangel 63">
              <a:extLst>
                <a:ext uri="{FF2B5EF4-FFF2-40B4-BE49-F238E27FC236}">
                  <a16:creationId xmlns:a16="http://schemas.microsoft.com/office/drawing/2014/main" id="{DCD13555-F5A0-4DAF-BF58-BE9F2B9DA7E8}"/>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cxnSp>
        <p:nvCxnSpPr>
          <p:cNvPr id="65" name="Lige pilforbindelse 64">
            <a:extLst>
              <a:ext uri="{FF2B5EF4-FFF2-40B4-BE49-F238E27FC236}">
                <a16:creationId xmlns:a16="http://schemas.microsoft.com/office/drawing/2014/main" id="{3D50094B-55AF-4264-8ACD-B5BE9B072DB9}"/>
              </a:ext>
            </a:extLst>
          </p:cNvPr>
          <p:cNvCxnSpPr>
            <a:cxnSpLocks/>
          </p:cNvCxnSpPr>
          <p:nvPr/>
        </p:nvCxnSpPr>
        <p:spPr>
          <a:xfrm>
            <a:off x="8827283" y="1883439"/>
            <a:ext cx="952500" cy="291585"/>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71" name="Lige pilforbindelse 70">
            <a:extLst>
              <a:ext uri="{FF2B5EF4-FFF2-40B4-BE49-F238E27FC236}">
                <a16:creationId xmlns:a16="http://schemas.microsoft.com/office/drawing/2014/main" id="{B1F8379C-1608-47EF-BD12-E1A52B577444}"/>
              </a:ext>
            </a:extLst>
          </p:cNvPr>
          <p:cNvCxnSpPr>
            <a:cxnSpLocks/>
            <a:stCxn id="26" idx="3"/>
          </p:cNvCxnSpPr>
          <p:nvPr/>
        </p:nvCxnSpPr>
        <p:spPr>
          <a:xfrm>
            <a:off x="8666033" y="3183637"/>
            <a:ext cx="984255" cy="2092082"/>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86" name="Gruppe 85">
            <a:extLst>
              <a:ext uri="{FF2B5EF4-FFF2-40B4-BE49-F238E27FC236}">
                <a16:creationId xmlns:a16="http://schemas.microsoft.com/office/drawing/2014/main" id="{7A034F5B-B8EF-429C-9D37-6A149C98B9B8}"/>
              </a:ext>
            </a:extLst>
          </p:cNvPr>
          <p:cNvGrpSpPr/>
          <p:nvPr/>
        </p:nvGrpSpPr>
        <p:grpSpPr>
          <a:xfrm>
            <a:off x="2976064" y="5239324"/>
            <a:ext cx="1832553" cy="1274072"/>
            <a:chOff x="9714986" y="1687351"/>
            <a:chExt cx="1832553" cy="1274072"/>
          </a:xfrm>
        </p:grpSpPr>
        <p:pic>
          <p:nvPicPr>
            <p:cNvPr id="87" name="Grafik 86" descr="Bruger">
              <a:extLst>
                <a:ext uri="{FF2B5EF4-FFF2-40B4-BE49-F238E27FC236}">
                  <a16:creationId xmlns:a16="http://schemas.microsoft.com/office/drawing/2014/main" id="{D898EFC6-EB68-46EA-BF9D-F35B28CABE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88" name="Rektangel 87">
              <a:extLst>
                <a:ext uri="{FF2B5EF4-FFF2-40B4-BE49-F238E27FC236}">
                  <a16:creationId xmlns:a16="http://schemas.microsoft.com/office/drawing/2014/main" id="{F3627E45-9980-4E38-88FB-4D175B14E079}"/>
                </a:ext>
              </a:extLst>
            </p:cNvPr>
            <p:cNvSpPr/>
            <p:nvPr/>
          </p:nvSpPr>
          <p:spPr>
            <a:xfrm>
              <a:off x="9714986" y="2592091"/>
              <a:ext cx="1832553" cy="369332"/>
            </a:xfrm>
            <a:prstGeom prst="rect">
              <a:avLst/>
            </a:prstGeom>
          </p:spPr>
          <p:txBody>
            <a:bodyPr wrap="none">
              <a:spAutoFit/>
            </a:bodyPr>
            <a:lstStyle/>
            <a:p>
              <a:r>
                <a:rPr lang="da-DK" dirty="0">
                  <a:solidFill>
                    <a:srgbClr val="44546A"/>
                  </a:solidFill>
                </a:rPr>
                <a:t>Dataset Designer</a:t>
              </a:r>
            </a:p>
          </p:txBody>
        </p:sp>
      </p:grpSp>
      <p:cxnSp>
        <p:nvCxnSpPr>
          <p:cNvPr id="89" name="Lige pilforbindelse 88">
            <a:extLst>
              <a:ext uri="{FF2B5EF4-FFF2-40B4-BE49-F238E27FC236}">
                <a16:creationId xmlns:a16="http://schemas.microsoft.com/office/drawing/2014/main" id="{186175D3-0806-4DF1-BA8C-87A75C5BDB8C}"/>
              </a:ext>
            </a:extLst>
          </p:cNvPr>
          <p:cNvCxnSpPr>
            <a:cxnSpLocks/>
            <a:stCxn id="36" idx="3"/>
          </p:cNvCxnSpPr>
          <p:nvPr/>
        </p:nvCxnSpPr>
        <p:spPr>
          <a:xfrm flipV="1">
            <a:off x="5820418" y="5161405"/>
            <a:ext cx="743799" cy="428088"/>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uppe 41">
            <a:extLst>
              <a:ext uri="{FF2B5EF4-FFF2-40B4-BE49-F238E27FC236}">
                <a16:creationId xmlns:a16="http://schemas.microsoft.com/office/drawing/2014/main" id="{81622565-FE70-4316-91FF-08E3591E8255}"/>
              </a:ext>
            </a:extLst>
          </p:cNvPr>
          <p:cNvGrpSpPr/>
          <p:nvPr/>
        </p:nvGrpSpPr>
        <p:grpSpPr>
          <a:xfrm>
            <a:off x="10437703" y="3277449"/>
            <a:ext cx="1725248" cy="708751"/>
            <a:chOff x="6258500" y="5009003"/>
            <a:chExt cx="1725248" cy="708751"/>
          </a:xfrm>
        </p:grpSpPr>
        <p:pic>
          <p:nvPicPr>
            <p:cNvPr id="43" name="Picture 2" descr="File:Power bi logo black.svg - Wikimedia Commons">
              <a:extLst>
                <a:ext uri="{FF2B5EF4-FFF2-40B4-BE49-F238E27FC236}">
                  <a16:creationId xmlns:a16="http://schemas.microsoft.com/office/drawing/2014/main" id="{F99DDDFA-51CB-4533-B4FC-A7E9E3D0D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45" name="Rektangel 44">
              <a:extLst>
                <a:ext uri="{FF2B5EF4-FFF2-40B4-BE49-F238E27FC236}">
                  <a16:creationId xmlns:a16="http://schemas.microsoft.com/office/drawing/2014/main" id="{111E4B61-10F3-4A53-A2BE-291B4B4E1C85}"/>
                </a:ext>
              </a:extLst>
            </p:cNvPr>
            <p:cNvSpPr/>
            <p:nvPr/>
          </p:nvSpPr>
          <p:spPr>
            <a:xfrm>
              <a:off x="6967251" y="5062239"/>
              <a:ext cx="1016497" cy="646331"/>
            </a:xfrm>
            <a:prstGeom prst="rect">
              <a:avLst/>
            </a:prstGeom>
          </p:spPr>
          <p:txBody>
            <a:bodyPr wrap="none">
              <a:spAutoFit/>
            </a:bodyPr>
            <a:lstStyle/>
            <a:p>
              <a:r>
                <a:rPr lang="da-DK" dirty="0">
                  <a:solidFill>
                    <a:srgbClr val="44546A"/>
                  </a:solidFill>
                </a:rPr>
                <a:t>Power BI</a:t>
              </a:r>
            </a:p>
            <a:p>
              <a:r>
                <a:rPr lang="da-DK" dirty="0">
                  <a:solidFill>
                    <a:srgbClr val="44546A"/>
                  </a:solidFill>
                </a:rPr>
                <a:t>Desktop</a:t>
              </a:r>
            </a:p>
          </p:txBody>
        </p:sp>
      </p:grpSp>
      <p:cxnSp>
        <p:nvCxnSpPr>
          <p:cNvPr id="46" name="Lige pilforbindelse 45">
            <a:extLst>
              <a:ext uri="{FF2B5EF4-FFF2-40B4-BE49-F238E27FC236}">
                <a16:creationId xmlns:a16="http://schemas.microsoft.com/office/drawing/2014/main" id="{212E4DB6-1EAC-46A3-9847-1ECDBD6D3927}"/>
              </a:ext>
            </a:extLst>
          </p:cNvPr>
          <p:cNvCxnSpPr>
            <a:cxnSpLocks/>
          </p:cNvCxnSpPr>
          <p:nvPr/>
        </p:nvCxnSpPr>
        <p:spPr>
          <a:xfrm flipH="1" flipV="1">
            <a:off x="8827283" y="3183637"/>
            <a:ext cx="561778" cy="42255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Lige pilforbindelse 51">
            <a:extLst>
              <a:ext uri="{FF2B5EF4-FFF2-40B4-BE49-F238E27FC236}">
                <a16:creationId xmlns:a16="http://schemas.microsoft.com/office/drawing/2014/main" id="{A713EF40-FAEF-4B6C-88F5-4218D57DAA59}"/>
              </a:ext>
            </a:extLst>
          </p:cNvPr>
          <p:cNvCxnSpPr>
            <a:cxnSpLocks/>
          </p:cNvCxnSpPr>
          <p:nvPr/>
        </p:nvCxnSpPr>
        <p:spPr>
          <a:xfrm flipH="1" flipV="1">
            <a:off x="8666033" y="1994053"/>
            <a:ext cx="1008980" cy="149564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Lige pilforbindelse 52">
            <a:extLst>
              <a:ext uri="{FF2B5EF4-FFF2-40B4-BE49-F238E27FC236}">
                <a16:creationId xmlns:a16="http://schemas.microsoft.com/office/drawing/2014/main" id="{5B4D4C7F-A826-41A0-A6CF-E1F2EEE400DD}"/>
              </a:ext>
            </a:extLst>
          </p:cNvPr>
          <p:cNvCxnSpPr>
            <a:cxnSpLocks/>
            <a:stCxn id="26" idx="3"/>
          </p:cNvCxnSpPr>
          <p:nvPr/>
        </p:nvCxnSpPr>
        <p:spPr>
          <a:xfrm flipV="1">
            <a:off x="8666033" y="2531797"/>
            <a:ext cx="1033705" cy="651840"/>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401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A1F4CBB4-0F7E-46D5-B725-854EC2BEB139}"/>
              </a:ext>
            </a:extLst>
          </p:cNvPr>
          <p:cNvSpPr>
            <a:spLocks noGrp="1"/>
          </p:cNvSpPr>
          <p:nvPr>
            <p:ph type="title"/>
          </p:nvPr>
        </p:nvSpPr>
        <p:spPr>
          <a:xfrm>
            <a:off x="7372384" y="6457132"/>
            <a:ext cx="1991952" cy="246269"/>
          </a:xfrm>
        </p:spPr>
        <p:txBody>
          <a:bodyPr>
            <a:noAutofit/>
          </a:bodyPr>
          <a:lstStyle/>
          <a:p>
            <a:r>
              <a:rPr lang="da-DK" sz="2000" dirty="0" err="1"/>
              <a:t>Corporate</a:t>
            </a:r>
            <a:r>
              <a:rPr lang="da-DK" sz="2000" dirty="0"/>
              <a:t> IT</a:t>
            </a:r>
          </a:p>
        </p:txBody>
      </p:sp>
      <p:sp>
        <p:nvSpPr>
          <p:cNvPr id="13" name="Rutediagram: Magnetpladelager 12">
            <a:extLst>
              <a:ext uri="{FF2B5EF4-FFF2-40B4-BE49-F238E27FC236}">
                <a16:creationId xmlns:a16="http://schemas.microsoft.com/office/drawing/2014/main" id="{F3A425C7-36A3-4B0F-8E00-9972483E6564}"/>
              </a:ext>
            </a:extLst>
          </p:cNvPr>
          <p:cNvSpPr/>
          <p:nvPr/>
        </p:nvSpPr>
        <p:spPr>
          <a:xfrm>
            <a:off x="3090396" y="2821578"/>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Warehouse</a:t>
            </a:r>
          </a:p>
        </p:txBody>
      </p:sp>
      <p:sp>
        <p:nvSpPr>
          <p:cNvPr id="18" name="Rutediagram: Magnetpladelager 17">
            <a:extLst>
              <a:ext uri="{FF2B5EF4-FFF2-40B4-BE49-F238E27FC236}">
                <a16:creationId xmlns:a16="http://schemas.microsoft.com/office/drawing/2014/main" id="{F4F9AFD8-74B8-4FA2-84A7-9236A6243BC3}"/>
              </a:ext>
            </a:extLst>
          </p:cNvPr>
          <p:cNvSpPr/>
          <p:nvPr/>
        </p:nvSpPr>
        <p:spPr>
          <a:xfrm>
            <a:off x="464916" y="120101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19" name="Rutediagram: Magnetpladelager 18">
            <a:extLst>
              <a:ext uri="{FF2B5EF4-FFF2-40B4-BE49-F238E27FC236}">
                <a16:creationId xmlns:a16="http://schemas.microsoft.com/office/drawing/2014/main" id="{88EB943D-F2D4-4C37-980D-1BC4F9572377}"/>
              </a:ext>
            </a:extLst>
          </p:cNvPr>
          <p:cNvSpPr/>
          <p:nvPr/>
        </p:nvSpPr>
        <p:spPr>
          <a:xfrm>
            <a:off x="464916" y="282577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20" name="Rutediagram: Magnetpladelager 19">
            <a:extLst>
              <a:ext uri="{FF2B5EF4-FFF2-40B4-BE49-F238E27FC236}">
                <a16:creationId xmlns:a16="http://schemas.microsoft.com/office/drawing/2014/main" id="{67F422E0-F12F-4654-B6B0-784E2CEA494F}"/>
              </a:ext>
            </a:extLst>
          </p:cNvPr>
          <p:cNvSpPr/>
          <p:nvPr/>
        </p:nvSpPr>
        <p:spPr>
          <a:xfrm>
            <a:off x="464916" y="445053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22" name="Rutediagram: Magnetpladelager 21">
            <a:extLst>
              <a:ext uri="{FF2B5EF4-FFF2-40B4-BE49-F238E27FC236}">
                <a16:creationId xmlns:a16="http://schemas.microsoft.com/office/drawing/2014/main" id="{25C37DD2-ACC9-4B98-87B2-19966B8620D7}"/>
              </a:ext>
            </a:extLst>
          </p:cNvPr>
          <p:cNvSpPr/>
          <p:nvPr/>
        </p:nvSpPr>
        <p:spPr>
          <a:xfrm>
            <a:off x="6691076" y="4450539"/>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Sets</a:t>
            </a:r>
          </a:p>
        </p:txBody>
      </p:sp>
      <p:grpSp>
        <p:nvGrpSpPr>
          <p:cNvPr id="34" name="Gruppe 33">
            <a:extLst>
              <a:ext uri="{FF2B5EF4-FFF2-40B4-BE49-F238E27FC236}">
                <a16:creationId xmlns:a16="http://schemas.microsoft.com/office/drawing/2014/main" id="{F03787C7-0C56-4FA5-94CE-E6857DAEFEED}"/>
              </a:ext>
            </a:extLst>
          </p:cNvPr>
          <p:cNvGrpSpPr/>
          <p:nvPr/>
        </p:nvGrpSpPr>
        <p:grpSpPr>
          <a:xfrm>
            <a:off x="6657697" y="1222523"/>
            <a:ext cx="1887884" cy="952500"/>
            <a:chOff x="8915063" y="3161225"/>
            <a:chExt cx="1887884" cy="952500"/>
          </a:xfrm>
        </p:grpSpPr>
        <p:sp>
          <p:nvSpPr>
            <p:cNvPr id="21" name="Rektangel 20">
              <a:extLst>
                <a:ext uri="{FF2B5EF4-FFF2-40B4-BE49-F238E27FC236}">
                  <a16:creationId xmlns:a16="http://schemas.microsoft.com/office/drawing/2014/main" id="{145AC673-5D2A-4934-95EE-1B3CE2371ED8}"/>
                </a:ext>
              </a:extLst>
            </p:cNvPr>
            <p:cNvSpPr/>
            <p:nvPr/>
          </p:nvSpPr>
          <p:spPr>
            <a:xfrm>
              <a:off x="9867563" y="3452809"/>
              <a:ext cx="935384" cy="369332"/>
            </a:xfrm>
            <a:prstGeom prst="rect">
              <a:avLst/>
            </a:prstGeom>
          </p:spPr>
          <p:txBody>
            <a:bodyPr wrap="none">
              <a:spAutoFit/>
            </a:bodyPr>
            <a:lstStyle/>
            <a:p>
              <a:r>
                <a:rPr lang="da-DK" dirty="0">
                  <a:solidFill>
                    <a:srgbClr val="44546A"/>
                  </a:solidFill>
                </a:rPr>
                <a:t>Reports</a:t>
              </a:r>
            </a:p>
          </p:txBody>
        </p:sp>
        <p:pic>
          <p:nvPicPr>
            <p:cNvPr id="1030" name="Picture 6" descr="Report Icon Vector Art, Icons, and Graphics for Free Download">
              <a:extLst>
                <a:ext uri="{FF2B5EF4-FFF2-40B4-BE49-F238E27FC236}">
                  <a16:creationId xmlns:a16="http://schemas.microsoft.com/office/drawing/2014/main" id="{2A4143B3-7516-46BD-8346-C4B5C079A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063" y="3161225"/>
              <a:ext cx="952500" cy="9525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4" name="Lige pilforbindelse 23">
            <a:extLst>
              <a:ext uri="{FF2B5EF4-FFF2-40B4-BE49-F238E27FC236}">
                <a16:creationId xmlns:a16="http://schemas.microsoft.com/office/drawing/2014/main" id="{2FD14E21-A929-42B6-BDB1-D90A07A6BF63}"/>
              </a:ext>
            </a:extLst>
          </p:cNvPr>
          <p:cNvCxnSpPr/>
          <p:nvPr/>
        </p:nvCxnSpPr>
        <p:spPr>
          <a:xfrm>
            <a:off x="2214390" y="1994053"/>
            <a:ext cx="672029" cy="782704"/>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772BA9F8-A0AE-4593-84EB-1CDAD95A0FBE}"/>
              </a:ext>
            </a:extLst>
          </p:cNvPr>
          <p:cNvCxnSpPr>
            <a:cxnSpLocks/>
          </p:cNvCxnSpPr>
          <p:nvPr/>
        </p:nvCxnSpPr>
        <p:spPr>
          <a:xfrm flipV="1">
            <a:off x="2049137" y="3380042"/>
            <a:ext cx="837282" cy="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32" name="Lige pilforbindelse 31">
            <a:extLst>
              <a:ext uri="{FF2B5EF4-FFF2-40B4-BE49-F238E27FC236}">
                <a16:creationId xmlns:a16="http://schemas.microsoft.com/office/drawing/2014/main" id="{7FA6F8A2-665E-4708-A3D8-04C559732188}"/>
              </a:ext>
            </a:extLst>
          </p:cNvPr>
          <p:cNvCxnSpPr>
            <a:cxnSpLocks/>
          </p:cNvCxnSpPr>
          <p:nvPr/>
        </p:nvCxnSpPr>
        <p:spPr>
          <a:xfrm flipV="1">
            <a:off x="2214390" y="3938506"/>
            <a:ext cx="668054" cy="107049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sp>
        <p:nvSpPr>
          <p:cNvPr id="31" name="Rektangel 30">
            <a:extLst>
              <a:ext uri="{FF2B5EF4-FFF2-40B4-BE49-F238E27FC236}">
                <a16:creationId xmlns:a16="http://schemas.microsoft.com/office/drawing/2014/main" id="{5D6FC309-85DE-4B70-A4C8-EA76F8851783}"/>
              </a:ext>
            </a:extLst>
          </p:cNvPr>
          <p:cNvSpPr/>
          <p:nvPr/>
        </p:nvSpPr>
        <p:spPr>
          <a:xfrm>
            <a:off x="341523" y="528810"/>
            <a:ext cx="9022813" cy="5883007"/>
          </a:xfrm>
          <a:prstGeom prst="rect">
            <a:avLst/>
          </a:prstGeom>
          <a:noFill/>
          <a:ln>
            <a:solidFill>
              <a:srgbClr val="4454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33" name="Gruppe 32">
            <a:extLst>
              <a:ext uri="{FF2B5EF4-FFF2-40B4-BE49-F238E27FC236}">
                <a16:creationId xmlns:a16="http://schemas.microsoft.com/office/drawing/2014/main" id="{83F9B289-F83E-4A3E-95BF-FC3884491B6E}"/>
              </a:ext>
            </a:extLst>
          </p:cNvPr>
          <p:cNvGrpSpPr/>
          <p:nvPr/>
        </p:nvGrpSpPr>
        <p:grpSpPr>
          <a:xfrm>
            <a:off x="10380801" y="5500563"/>
            <a:ext cx="1725248" cy="708751"/>
            <a:chOff x="6258500" y="5009003"/>
            <a:chExt cx="1725248" cy="708751"/>
          </a:xfrm>
        </p:grpSpPr>
        <p:pic>
          <p:nvPicPr>
            <p:cNvPr id="1026" name="Picture 2" descr="File:Power bi logo black.svg - Wikimedia Commons">
              <a:extLst>
                <a:ext uri="{FF2B5EF4-FFF2-40B4-BE49-F238E27FC236}">
                  <a16:creationId xmlns:a16="http://schemas.microsoft.com/office/drawing/2014/main" id="{36ED080E-CD02-4DE4-8060-B747146E2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36" name="Rektangel 35">
              <a:extLst>
                <a:ext uri="{FF2B5EF4-FFF2-40B4-BE49-F238E27FC236}">
                  <a16:creationId xmlns:a16="http://schemas.microsoft.com/office/drawing/2014/main" id="{889F39A5-A645-4503-A8E4-5009FE198784}"/>
                </a:ext>
              </a:extLst>
            </p:cNvPr>
            <p:cNvSpPr/>
            <p:nvPr/>
          </p:nvSpPr>
          <p:spPr>
            <a:xfrm>
              <a:off x="6967251" y="5062239"/>
              <a:ext cx="1016497" cy="646331"/>
            </a:xfrm>
            <a:prstGeom prst="rect">
              <a:avLst/>
            </a:prstGeom>
          </p:spPr>
          <p:txBody>
            <a:bodyPr wrap="none">
              <a:spAutoFit/>
            </a:bodyPr>
            <a:lstStyle/>
            <a:p>
              <a:r>
                <a:rPr lang="da-DK" dirty="0">
                  <a:solidFill>
                    <a:srgbClr val="44546A"/>
                  </a:solidFill>
                </a:rPr>
                <a:t>Power BI</a:t>
              </a:r>
            </a:p>
            <a:p>
              <a:r>
                <a:rPr lang="da-DK" dirty="0">
                  <a:solidFill>
                    <a:srgbClr val="44546A"/>
                  </a:solidFill>
                </a:rPr>
                <a:t>Desktop</a:t>
              </a:r>
            </a:p>
          </p:txBody>
        </p:sp>
      </p:grpSp>
      <p:cxnSp>
        <p:nvCxnSpPr>
          <p:cNvPr id="40" name="Lige pilforbindelse 39">
            <a:extLst>
              <a:ext uri="{FF2B5EF4-FFF2-40B4-BE49-F238E27FC236}">
                <a16:creationId xmlns:a16="http://schemas.microsoft.com/office/drawing/2014/main" id="{A47CE0A1-EAE0-49DE-9443-8180F746D633}"/>
              </a:ext>
            </a:extLst>
          </p:cNvPr>
          <p:cNvCxnSpPr>
            <a:cxnSpLocks/>
          </p:cNvCxnSpPr>
          <p:nvPr/>
        </p:nvCxnSpPr>
        <p:spPr>
          <a:xfrm>
            <a:off x="4033278" y="3983328"/>
            <a:ext cx="2378539" cy="1025676"/>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44" name="Lige pilforbindelse 43">
            <a:extLst>
              <a:ext uri="{FF2B5EF4-FFF2-40B4-BE49-F238E27FC236}">
                <a16:creationId xmlns:a16="http://schemas.microsoft.com/office/drawing/2014/main" id="{CC1A300B-6823-44B9-987F-BA9FE0B6AED3}"/>
              </a:ext>
            </a:extLst>
          </p:cNvPr>
          <p:cNvCxnSpPr>
            <a:cxnSpLocks/>
          </p:cNvCxnSpPr>
          <p:nvPr/>
        </p:nvCxnSpPr>
        <p:spPr>
          <a:xfrm flipV="1">
            <a:off x="7048419" y="2317947"/>
            <a:ext cx="0" cy="206479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47" name="Lige pilforbindelse 46">
            <a:extLst>
              <a:ext uri="{FF2B5EF4-FFF2-40B4-BE49-F238E27FC236}">
                <a16:creationId xmlns:a16="http://schemas.microsoft.com/office/drawing/2014/main" id="{4353B64D-5061-4DFF-BEB5-0409091AF053}"/>
              </a:ext>
            </a:extLst>
          </p:cNvPr>
          <p:cNvCxnSpPr>
            <a:cxnSpLocks/>
          </p:cNvCxnSpPr>
          <p:nvPr/>
        </p:nvCxnSpPr>
        <p:spPr>
          <a:xfrm flipV="1">
            <a:off x="6892346" y="3851552"/>
            <a:ext cx="0" cy="50677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uppe 34">
            <a:extLst>
              <a:ext uri="{FF2B5EF4-FFF2-40B4-BE49-F238E27FC236}">
                <a16:creationId xmlns:a16="http://schemas.microsoft.com/office/drawing/2014/main" id="{AAB49B21-76D2-42B6-98B9-21EB4DEDC0C5}"/>
              </a:ext>
            </a:extLst>
          </p:cNvPr>
          <p:cNvGrpSpPr/>
          <p:nvPr/>
        </p:nvGrpSpPr>
        <p:grpSpPr>
          <a:xfrm>
            <a:off x="6657697" y="2761085"/>
            <a:ext cx="2008336" cy="845104"/>
            <a:chOff x="9033970" y="647860"/>
            <a:chExt cx="2008336" cy="845104"/>
          </a:xfrm>
        </p:grpSpPr>
        <p:pic>
          <p:nvPicPr>
            <p:cNvPr id="1028" name="Picture 4" descr="Report Icons – Download for Free in PNG and SVG">
              <a:extLst>
                <a:ext uri="{FF2B5EF4-FFF2-40B4-BE49-F238E27FC236}">
                  <a16:creationId xmlns:a16="http://schemas.microsoft.com/office/drawing/2014/main" id="{A9065598-A046-4AE4-957A-9805A90278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36" t="11893" r="18119" b="21188"/>
            <a:stretch/>
          </p:blipFill>
          <p:spPr bwMode="auto">
            <a:xfrm>
              <a:off x="9033970" y="647860"/>
              <a:ext cx="714687" cy="845104"/>
            </a:xfrm>
            <a:prstGeom prst="rect">
              <a:avLst/>
            </a:prstGeom>
            <a:noFill/>
            <a:extLst>
              <a:ext uri="{909E8E84-426E-40DD-AFC4-6F175D3DCCD1}">
                <a14:hiddenFill xmlns:a14="http://schemas.microsoft.com/office/drawing/2010/main">
                  <a:solidFill>
                    <a:srgbClr val="FFFFFF"/>
                  </a:solidFill>
                </a14:hiddenFill>
              </a:ext>
            </a:extLst>
          </p:spPr>
        </p:pic>
        <p:sp>
          <p:nvSpPr>
            <p:cNvPr id="26" name="Rektangel 25">
              <a:extLst>
                <a:ext uri="{FF2B5EF4-FFF2-40B4-BE49-F238E27FC236}">
                  <a16:creationId xmlns:a16="http://schemas.microsoft.com/office/drawing/2014/main" id="{E84ECD37-C470-457B-B45C-0444135EF03C}"/>
                </a:ext>
              </a:extLst>
            </p:cNvPr>
            <p:cNvSpPr/>
            <p:nvPr/>
          </p:nvSpPr>
          <p:spPr>
            <a:xfrm>
              <a:off x="9709697" y="885746"/>
              <a:ext cx="1332609" cy="369332"/>
            </a:xfrm>
            <a:prstGeom prst="rect">
              <a:avLst/>
            </a:prstGeom>
          </p:spPr>
          <p:txBody>
            <a:bodyPr wrap="none">
              <a:spAutoFit/>
            </a:bodyPr>
            <a:lstStyle/>
            <a:p>
              <a:r>
                <a:rPr lang="da-DK" dirty="0">
                  <a:solidFill>
                    <a:srgbClr val="44546A"/>
                  </a:solidFill>
                </a:rPr>
                <a:t>Dashboards</a:t>
              </a:r>
            </a:p>
          </p:txBody>
        </p:sp>
      </p:grpSp>
      <p:sp>
        <p:nvSpPr>
          <p:cNvPr id="51" name="Titel 1">
            <a:extLst>
              <a:ext uri="{FF2B5EF4-FFF2-40B4-BE49-F238E27FC236}">
                <a16:creationId xmlns:a16="http://schemas.microsoft.com/office/drawing/2014/main" id="{BC7184D7-9F30-49B1-A910-CFC75C194997}"/>
              </a:ext>
            </a:extLst>
          </p:cNvPr>
          <p:cNvSpPr txBox="1">
            <a:spLocks/>
          </p:cNvSpPr>
          <p:nvPr/>
        </p:nvSpPr>
        <p:spPr>
          <a:xfrm>
            <a:off x="8509190" y="267690"/>
            <a:ext cx="3464432" cy="1008531"/>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a:lstStyle>
          <a:p>
            <a:r>
              <a:rPr lang="da-DK" dirty="0"/>
              <a:t>Self-service BI</a:t>
            </a:r>
          </a:p>
        </p:txBody>
      </p:sp>
      <p:grpSp>
        <p:nvGrpSpPr>
          <p:cNvPr id="50" name="Gruppe 49">
            <a:extLst>
              <a:ext uri="{FF2B5EF4-FFF2-40B4-BE49-F238E27FC236}">
                <a16:creationId xmlns:a16="http://schemas.microsoft.com/office/drawing/2014/main" id="{4556E774-AA2B-4263-B884-6A50EB02CA5C}"/>
              </a:ext>
            </a:extLst>
          </p:cNvPr>
          <p:cNvGrpSpPr/>
          <p:nvPr/>
        </p:nvGrpSpPr>
        <p:grpSpPr>
          <a:xfrm>
            <a:off x="9757121" y="1064825"/>
            <a:ext cx="1486304" cy="1274072"/>
            <a:chOff x="9714986" y="1687351"/>
            <a:chExt cx="1486304" cy="1274072"/>
          </a:xfrm>
        </p:grpSpPr>
        <p:pic>
          <p:nvPicPr>
            <p:cNvPr id="49" name="Grafik 48" descr="Bruger">
              <a:extLst>
                <a:ext uri="{FF2B5EF4-FFF2-40B4-BE49-F238E27FC236}">
                  <a16:creationId xmlns:a16="http://schemas.microsoft.com/office/drawing/2014/main" id="{CA857F94-8B42-479B-AFE0-2AB6D9B2F7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54" name="Rektangel 53">
              <a:extLst>
                <a:ext uri="{FF2B5EF4-FFF2-40B4-BE49-F238E27FC236}">
                  <a16:creationId xmlns:a16="http://schemas.microsoft.com/office/drawing/2014/main" id="{49771FE3-5692-41B5-98BD-7E29E671575D}"/>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grpSp>
        <p:nvGrpSpPr>
          <p:cNvPr id="59" name="Gruppe 58">
            <a:extLst>
              <a:ext uri="{FF2B5EF4-FFF2-40B4-BE49-F238E27FC236}">
                <a16:creationId xmlns:a16="http://schemas.microsoft.com/office/drawing/2014/main" id="{E8C96FB7-CBA6-4C3F-A36F-737EB2B6FEA0}"/>
              </a:ext>
            </a:extLst>
          </p:cNvPr>
          <p:cNvGrpSpPr/>
          <p:nvPr/>
        </p:nvGrpSpPr>
        <p:grpSpPr>
          <a:xfrm>
            <a:off x="9445588" y="2710474"/>
            <a:ext cx="1576585" cy="1274072"/>
            <a:chOff x="9714986" y="1687351"/>
            <a:chExt cx="1576585" cy="1274072"/>
          </a:xfrm>
        </p:grpSpPr>
        <p:pic>
          <p:nvPicPr>
            <p:cNvPr id="60" name="Grafik 59" descr="Bruger">
              <a:extLst>
                <a:ext uri="{FF2B5EF4-FFF2-40B4-BE49-F238E27FC236}">
                  <a16:creationId xmlns:a16="http://schemas.microsoft.com/office/drawing/2014/main" id="{D256B747-4E50-4FEF-AAE8-955372E0E9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61" name="Rektangel 60">
              <a:extLst>
                <a:ext uri="{FF2B5EF4-FFF2-40B4-BE49-F238E27FC236}">
                  <a16:creationId xmlns:a16="http://schemas.microsoft.com/office/drawing/2014/main" id="{B7AAE4C3-4CCD-4739-BA84-77F494244F05}"/>
                </a:ext>
              </a:extLst>
            </p:cNvPr>
            <p:cNvSpPr/>
            <p:nvPr/>
          </p:nvSpPr>
          <p:spPr>
            <a:xfrm>
              <a:off x="9714986" y="2592091"/>
              <a:ext cx="1576585" cy="369332"/>
            </a:xfrm>
            <a:prstGeom prst="rect">
              <a:avLst/>
            </a:prstGeom>
          </p:spPr>
          <p:txBody>
            <a:bodyPr wrap="none">
              <a:spAutoFit/>
            </a:bodyPr>
            <a:lstStyle/>
            <a:p>
              <a:r>
                <a:rPr lang="da-DK" dirty="0">
                  <a:solidFill>
                    <a:srgbClr val="44546A"/>
                  </a:solidFill>
                </a:rPr>
                <a:t>Report Author</a:t>
              </a:r>
            </a:p>
          </p:txBody>
        </p:sp>
      </p:grpSp>
      <p:grpSp>
        <p:nvGrpSpPr>
          <p:cNvPr id="62" name="Gruppe 61">
            <a:extLst>
              <a:ext uri="{FF2B5EF4-FFF2-40B4-BE49-F238E27FC236}">
                <a16:creationId xmlns:a16="http://schemas.microsoft.com/office/drawing/2014/main" id="{12255FA8-07EB-49BD-97A2-793735415EA2}"/>
              </a:ext>
            </a:extLst>
          </p:cNvPr>
          <p:cNvGrpSpPr/>
          <p:nvPr/>
        </p:nvGrpSpPr>
        <p:grpSpPr>
          <a:xfrm>
            <a:off x="9757121" y="4172701"/>
            <a:ext cx="1486304" cy="1274072"/>
            <a:chOff x="9714986" y="1687351"/>
            <a:chExt cx="1486304" cy="1274072"/>
          </a:xfrm>
        </p:grpSpPr>
        <p:pic>
          <p:nvPicPr>
            <p:cNvPr id="63" name="Grafik 62" descr="Bruger">
              <a:extLst>
                <a:ext uri="{FF2B5EF4-FFF2-40B4-BE49-F238E27FC236}">
                  <a16:creationId xmlns:a16="http://schemas.microsoft.com/office/drawing/2014/main" id="{120CC6C6-0F19-455A-BFF3-1B77B7C5D8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64" name="Rektangel 63">
              <a:extLst>
                <a:ext uri="{FF2B5EF4-FFF2-40B4-BE49-F238E27FC236}">
                  <a16:creationId xmlns:a16="http://schemas.microsoft.com/office/drawing/2014/main" id="{DCD13555-F5A0-4DAF-BF58-BE9F2B9DA7E8}"/>
                </a:ext>
              </a:extLst>
            </p:cNvPr>
            <p:cNvSpPr/>
            <p:nvPr/>
          </p:nvSpPr>
          <p:spPr>
            <a:xfrm>
              <a:off x="9714986" y="2592091"/>
              <a:ext cx="1486304" cy="369332"/>
            </a:xfrm>
            <a:prstGeom prst="rect">
              <a:avLst/>
            </a:prstGeom>
          </p:spPr>
          <p:txBody>
            <a:bodyPr wrap="none">
              <a:spAutoFit/>
            </a:bodyPr>
            <a:lstStyle/>
            <a:p>
              <a:r>
                <a:rPr lang="da-DK" dirty="0">
                  <a:solidFill>
                    <a:srgbClr val="44546A"/>
                  </a:solidFill>
                </a:rPr>
                <a:t>Business User</a:t>
              </a:r>
            </a:p>
          </p:txBody>
        </p:sp>
      </p:grpSp>
      <p:cxnSp>
        <p:nvCxnSpPr>
          <p:cNvPr id="65" name="Lige pilforbindelse 64">
            <a:extLst>
              <a:ext uri="{FF2B5EF4-FFF2-40B4-BE49-F238E27FC236}">
                <a16:creationId xmlns:a16="http://schemas.microsoft.com/office/drawing/2014/main" id="{3D50094B-55AF-4264-8ACD-B5BE9B072DB9}"/>
              </a:ext>
            </a:extLst>
          </p:cNvPr>
          <p:cNvCxnSpPr>
            <a:cxnSpLocks/>
          </p:cNvCxnSpPr>
          <p:nvPr/>
        </p:nvCxnSpPr>
        <p:spPr>
          <a:xfrm>
            <a:off x="8827283" y="1883439"/>
            <a:ext cx="952500" cy="291585"/>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71" name="Lige pilforbindelse 70">
            <a:extLst>
              <a:ext uri="{FF2B5EF4-FFF2-40B4-BE49-F238E27FC236}">
                <a16:creationId xmlns:a16="http://schemas.microsoft.com/office/drawing/2014/main" id="{B1F8379C-1608-47EF-BD12-E1A52B577444}"/>
              </a:ext>
            </a:extLst>
          </p:cNvPr>
          <p:cNvCxnSpPr>
            <a:cxnSpLocks/>
            <a:stCxn id="26" idx="3"/>
          </p:cNvCxnSpPr>
          <p:nvPr/>
        </p:nvCxnSpPr>
        <p:spPr>
          <a:xfrm>
            <a:off x="8666033" y="3183637"/>
            <a:ext cx="984255" cy="2092082"/>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grpSp>
        <p:nvGrpSpPr>
          <p:cNvPr id="86" name="Gruppe 85">
            <a:extLst>
              <a:ext uri="{FF2B5EF4-FFF2-40B4-BE49-F238E27FC236}">
                <a16:creationId xmlns:a16="http://schemas.microsoft.com/office/drawing/2014/main" id="{7A034F5B-B8EF-429C-9D37-6A149C98B9B8}"/>
              </a:ext>
            </a:extLst>
          </p:cNvPr>
          <p:cNvGrpSpPr/>
          <p:nvPr/>
        </p:nvGrpSpPr>
        <p:grpSpPr>
          <a:xfrm>
            <a:off x="9261695" y="5526796"/>
            <a:ext cx="1832553" cy="1274072"/>
            <a:chOff x="9714986" y="1687351"/>
            <a:chExt cx="1832553" cy="1274072"/>
          </a:xfrm>
        </p:grpSpPr>
        <p:pic>
          <p:nvPicPr>
            <p:cNvPr id="87" name="Grafik 86" descr="Bruger">
              <a:extLst>
                <a:ext uri="{FF2B5EF4-FFF2-40B4-BE49-F238E27FC236}">
                  <a16:creationId xmlns:a16="http://schemas.microsoft.com/office/drawing/2014/main" id="{D898EFC6-EB68-46EA-BF9D-F35B28CABE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0938" y="1687351"/>
              <a:ext cx="914400" cy="914400"/>
            </a:xfrm>
            <a:prstGeom prst="rect">
              <a:avLst/>
            </a:prstGeom>
          </p:spPr>
        </p:pic>
        <p:sp>
          <p:nvSpPr>
            <p:cNvPr id="88" name="Rektangel 87">
              <a:extLst>
                <a:ext uri="{FF2B5EF4-FFF2-40B4-BE49-F238E27FC236}">
                  <a16:creationId xmlns:a16="http://schemas.microsoft.com/office/drawing/2014/main" id="{F3627E45-9980-4E38-88FB-4D175B14E079}"/>
                </a:ext>
              </a:extLst>
            </p:cNvPr>
            <p:cNvSpPr/>
            <p:nvPr/>
          </p:nvSpPr>
          <p:spPr>
            <a:xfrm>
              <a:off x="9714986" y="2592091"/>
              <a:ext cx="1832553" cy="369332"/>
            </a:xfrm>
            <a:prstGeom prst="rect">
              <a:avLst/>
            </a:prstGeom>
          </p:spPr>
          <p:txBody>
            <a:bodyPr wrap="none">
              <a:spAutoFit/>
            </a:bodyPr>
            <a:lstStyle/>
            <a:p>
              <a:r>
                <a:rPr lang="da-DK" dirty="0">
                  <a:solidFill>
                    <a:srgbClr val="44546A"/>
                  </a:solidFill>
                </a:rPr>
                <a:t>Dataset Designer</a:t>
              </a:r>
            </a:p>
          </p:txBody>
        </p:sp>
      </p:grpSp>
      <p:cxnSp>
        <p:nvCxnSpPr>
          <p:cNvPr id="89" name="Lige pilforbindelse 88">
            <a:extLst>
              <a:ext uri="{FF2B5EF4-FFF2-40B4-BE49-F238E27FC236}">
                <a16:creationId xmlns:a16="http://schemas.microsoft.com/office/drawing/2014/main" id="{186175D3-0806-4DF1-BA8C-87A75C5BDB8C}"/>
              </a:ext>
            </a:extLst>
          </p:cNvPr>
          <p:cNvCxnSpPr>
            <a:cxnSpLocks/>
            <a:stCxn id="87" idx="1"/>
          </p:cNvCxnSpPr>
          <p:nvPr/>
        </p:nvCxnSpPr>
        <p:spPr>
          <a:xfrm flipH="1" flipV="1">
            <a:off x="7457549" y="5460386"/>
            <a:ext cx="2090098" cy="523610"/>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uppe 41">
            <a:extLst>
              <a:ext uri="{FF2B5EF4-FFF2-40B4-BE49-F238E27FC236}">
                <a16:creationId xmlns:a16="http://schemas.microsoft.com/office/drawing/2014/main" id="{81622565-FE70-4316-91FF-08E3591E8255}"/>
              </a:ext>
            </a:extLst>
          </p:cNvPr>
          <p:cNvGrpSpPr/>
          <p:nvPr/>
        </p:nvGrpSpPr>
        <p:grpSpPr>
          <a:xfrm>
            <a:off x="10494230" y="2654923"/>
            <a:ext cx="1725248" cy="708751"/>
            <a:chOff x="6258500" y="5009003"/>
            <a:chExt cx="1725248" cy="708751"/>
          </a:xfrm>
        </p:grpSpPr>
        <p:pic>
          <p:nvPicPr>
            <p:cNvPr id="43" name="Picture 2" descr="File:Power bi logo black.svg - Wikimedia Commons">
              <a:extLst>
                <a:ext uri="{FF2B5EF4-FFF2-40B4-BE49-F238E27FC236}">
                  <a16:creationId xmlns:a16="http://schemas.microsoft.com/office/drawing/2014/main" id="{F99DDDFA-51CB-4533-B4FC-A7E9E3D0D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45" name="Rektangel 44">
              <a:extLst>
                <a:ext uri="{FF2B5EF4-FFF2-40B4-BE49-F238E27FC236}">
                  <a16:creationId xmlns:a16="http://schemas.microsoft.com/office/drawing/2014/main" id="{111E4B61-10F3-4A53-A2BE-291B4B4E1C85}"/>
                </a:ext>
              </a:extLst>
            </p:cNvPr>
            <p:cNvSpPr/>
            <p:nvPr/>
          </p:nvSpPr>
          <p:spPr>
            <a:xfrm>
              <a:off x="6967251" y="5062239"/>
              <a:ext cx="1016497" cy="646331"/>
            </a:xfrm>
            <a:prstGeom prst="rect">
              <a:avLst/>
            </a:prstGeom>
          </p:spPr>
          <p:txBody>
            <a:bodyPr wrap="none">
              <a:spAutoFit/>
            </a:bodyPr>
            <a:lstStyle/>
            <a:p>
              <a:r>
                <a:rPr lang="da-DK" dirty="0">
                  <a:solidFill>
                    <a:srgbClr val="44546A"/>
                  </a:solidFill>
                </a:rPr>
                <a:t>Power BI</a:t>
              </a:r>
            </a:p>
            <a:p>
              <a:r>
                <a:rPr lang="da-DK" dirty="0">
                  <a:solidFill>
                    <a:srgbClr val="44546A"/>
                  </a:solidFill>
                </a:rPr>
                <a:t>Desktop</a:t>
              </a:r>
            </a:p>
          </p:txBody>
        </p:sp>
      </p:grpSp>
      <p:cxnSp>
        <p:nvCxnSpPr>
          <p:cNvPr id="46" name="Lige pilforbindelse 45">
            <a:extLst>
              <a:ext uri="{FF2B5EF4-FFF2-40B4-BE49-F238E27FC236}">
                <a16:creationId xmlns:a16="http://schemas.microsoft.com/office/drawing/2014/main" id="{212E4DB6-1EAC-46A3-9847-1ECDBD6D3927}"/>
              </a:ext>
            </a:extLst>
          </p:cNvPr>
          <p:cNvCxnSpPr>
            <a:cxnSpLocks/>
          </p:cNvCxnSpPr>
          <p:nvPr/>
        </p:nvCxnSpPr>
        <p:spPr>
          <a:xfrm flipH="1" flipV="1">
            <a:off x="8827283" y="3183637"/>
            <a:ext cx="561778" cy="42255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Lige pilforbindelse 51">
            <a:extLst>
              <a:ext uri="{FF2B5EF4-FFF2-40B4-BE49-F238E27FC236}">
                <a16:creationId xmlns:a16="http://schemas.microsoft.com/office/drawing/2014/main" id="{A713EF40-FAEF-4B6C-88F5-4218D57DAA59}"/>
              </a:ext>
            </a:extLst>
          </p:cNvPr>
          <p:cNvCxnSpPr>
            <a:cxnSpLocks/>
          </p:cNvCxnSpPr>
          <p:nvPr/>
        </p:nvCxnSpPr>
        <p:spPr>
          <a:xfrm flipH="1" flipV="1">
            <a:off x="8666033" y="1994053"/>
            <a:ext cx="1008980" cy="149564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Lige pilforbindelse 52">
            <a:extLst>
              <a:ext uri="{FF2B5EF4-FFF2-40B4-BE49-F238E27FC236}">
                <a16:creationId xmlns:a16="http://schemas.microsoft.com/office/drawing/2014/main" id="{5B4D4C7F-A826-41A0-A6CF-E1F2EEE400DD}"/>
              </a:ext>
            </a:extLst>
          </p:cNvPr>
          <p:cNvCxnSpPr>
            <a:cxnSpLocks/>
            <a:stCxn id="26" idx="3"/>
          </p:cNvCxnSpPr>
          <p:nvPr/>
        </p:nvCxnSpPr>
        <p:spPr>
          <a:xfrm flipV="1">
            <a:off x="8666033" y="2531797"/>
            <a:ext cx="1033705" cy="651840"/>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6933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79F17E8-8701-45F8-A332-C2E2D723C2A6}"/>
              </a:ext>
            </a:extLst>
          </p:cNvPr>
          <p:cNvSpPr>
            <a:spLocks noGrp="1"/>
          </p:cNvSpPr>
          <p:nvPr>
            <p:ph idx="1"/>
          </p:nvPr>
        </p:nvSpPr>
        <p:spPr>
          <a:xfrm>
            <a:off x="3475088" y="1870252"/>
            <a:ext cx="5241821" cy="3117497"/>
          </a:xfrm>
        </p:spPr>
        <p:txBody>
          <a:bodyPr/>
          <a:lstStyle/>
          <a:p>
            <a:pPr marL="0" indent="0" algn="ctr">
              <a:buNone/>
            </a:pPr>
            <a:r>
              <a:rPr lang="da-DK" sz="5400" dirty="0"/>
              <a:t>20-40% of all </a:t>
            </a:r>
            <a:r>
              <a:rPr lang="da-DK" sz="5400" dirty="0" err="1"/>
              <a:t>spreadsheets</a:t>
            </a:r>
            <a:r>
              <a:rPr lang="da-DK" sz="5400" dirty="0"/>
              <a:t> </a:t>
            </a:r>
            <a:r>
              <a:rPr lang="da-DK" sz="5400" dirty="0" err="1"/>
              <a:t>contain</a:t>
            </a:r>
            <a:r>
              <a:rPr lang="da-DK" sz="5400" dirty="0"/>
              <a:t> </a:t>
            </a:r>
            <a:r>
              <a:rPr lang="da-DK" sz="5400" dirty="0" err="1"/>
              <a:t>errors</a:t>
            </a:r>
            <a:endParaRPr lang="da-DK" sz="5400" dirty="0"/>
          </a:p>
          <a:p>
            <a:pPr marL="0" indent="0" algn="ctr">
              <a:buNone/>
            </a:pPr>
            <a:r>
              <a:rPr lang="da-DK" dirty="0"/>
              <a:t>Raymond </a:t>
            </a:r>
            <a:r>
              <a:rPr lang="da-DK" dirty="0" err="1"/>
              <a:t>Panko</a:t>
            </a:r>
            <a:r>
              <a:rPr lang="da-DK" dirty="0"/>
              <a:t> (2005)</a:t>
            </a:r>
          </a:p>
        </p:txBody>
      </p:sp>
    </p:spTree>
    <p:extLst>
      <p:ext uri="{BB962C8B-B14F-4D97-AF65-F5344CB8AC3E}">
        <p14:creationId xmlns:p14="http://schemas.microsoft.com/office/powerpoint/2010/main" val="1765637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79F17E8-8701-45F8-A332-C2E2D723C2A6}"/>
              </a:ext>
            </a:extLst>
          </p:cNvPr>
          <p:cNvSpPr>
            <a:spLocks noGrp="1"/>
          </p:cNvSpPr>
          <p:nvPr>
            <p:ph idx="1"/>
          </p:nvPr>
        </p:nvSpPr>
        <p:spPr>
          <a:xfrm>
            <a:off x="3475088" y="1870252"/>
            <a:ext cx="5241821" cy="3117497"/>
          </a:xfrm>
        </p:spPr>
        <p:txBody>
          <a:bodyPr>
            <a:normAutofit/>
          </a:bodyPr>
          <a:lstStyle/>
          <a:p>
            <a:pPr marL="0" indent="0" algn="ctr">
              <a:buNone/>
            </a:pPr>
            <a:r>
              <a:rPr lang="da-DK" sz="5400" dirty="0"/>
              <a:t>20-40% of all </a:t>
            </a:r>
            <a:r>
              <a:rPr lang="da-DK" sz="5400" dirty="0" err="1"/>
              <a:t>PowerBI</a:t>
            </a:r>
            <a:r>
              <a:rPr lang="da-DK" sz="5400" dirty="0"/>
              <a:t> </a:t>
            </a:r>
            <a:r>
              <a:rPr lang="da-DK" sz="5400" dirty="0" err="1"/>
              <a:t>reports</a:t>
            </a:r>
            <a:endParaRPr lang="da-DK" sz="5400" dirty="0"/>
          </a:p>
          <a:p>
            <a:pPr marL="0" indent="0" algn="ctr">
              <a:buNone/>
            </a:pPr>
            <a:r>
              <a:rPr lang="da-DK" dirty="0"/>
              <a:t>…</a:t>
            </a:r>
            <a:r>
              <a:rPr lang="da-DK" dirty="0" err="1"/>
              <a:t>probably</a:t>
            </a:r>
            <a:r>
              <a:rPr lang="da-DK" dirty="0"/>
              <a:t> </a:t>
            </a:r>
            <a:r>
              <a:rPr lang="da-DK" dirty="0" err="1"/>
              <a:t>also</a:t>
            </a:r>
            <a:r>
              <a:rPr lang="da-DK" dirty="0"/>
              <a:t>…</a:t>
            </a:r>
          </a:p>
          <a:p>
            <a:pPr marL="0" indent="0" algn="ctr">
              <a:buNone/>
            </a:pPr>
            <a:r>
              <a:rPr lang="da-DK" sz="5400" dirty="0"/>
              <a:t> </a:t>
            </a:r>
            <a:r>
              <a:rPr lang="da-DK" sz="5400" dirty="0" err="1"/>
              <a:t>contain</a:t>
            </a:r>
            <a:r>
              <a:rPr lang="da-DK" sz="5400" dirty="0"/>
              <a:t> </a:t>
            </a:r>
            <a:r>
              <a:rPr lang="da-DK" sz="5400" dirty="0" err="1"/>
              <a:t>errors</a:t>
            </a:r>
            <a:endParaRPr lang="da-DK" sz="5400" dirty="0"/>
          </a:p>
          <a:p>
            <a:pPr marL="0" indent="0" algn="ctr">
              <a:buNone/>
            </a:pPr>
            <a:endParaRPr lang="da-DK" dirty="0"/>
          </a:p>
        </p:txBody>
      </p:sp>
    </p:spTree>
    <p:extLst>
      <p:ext uri="{BB962C8B-B14F-4D97-AF65-F5344CB8AC3E}">
        <p14:creationId xmlns:p14="http://schemas.microsoft.com/office/powerpoint/2010/main" val="3966236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9E783-4957-45E9-A838-38687D693835}"/>
              </a:ext>
            </a:extLst>
          </p:cNvPr>
          <p:cNvSpPr>
            <a:spLocks noGrp="1"/>
          </p:cNvSpPr>
          <p:nvPr>
            <p:ph type="title"/>
          </p:nvPr>
        </p:nvSpPr>
        <p:spPr/>
        <p:txBody>
          <a:bodyPr/>
          <a:lstStyle/>
          <a:p>
            <a:r>
              <a:rPr lang="da-DK" dirty="0" err="1"/>
              <a:t>What</a:t>
            </a:r>
            <a:r>
              <a:rPr lang="da-DK" dirty="0"/>
              <a:t> do </a:t>
            </a:r>
            <a:r>
              <a:rPr lang="da-DK" dirty="0" err="1"/>
              <a:t>you</a:t>
            </a:r>
            <a:r>
              <a:rPr lang="da-DK" dirty="0"/>
              <a:t> </a:t>
            </a:r>
            <a:r>
              <a:rPr lang="da-DK" dirty="0" err="1"/>
              <a:t>think</a:t>
            </a:r>
            <a:r>
              <a:rPr lang="da-DK" dirty="0"/>
              <a:t>?</a:t>
            </a:r>
          </a:p>
        </p:txBody>
      </p:sp>
      <p:sp>
        <p:nvSpPr>
          <p:cNvPr id="3" name="Pladsholder til indhold 2">
            <a:extLst>
              <a:ext uri="{FF2B5EF4-FFF2-40B4-BE49-F238E27FC236}">
                <a16:creationId xmlns:a16="http://schemas.microsoft.com/office/drawing/2014/main" id="{4B3A09DF-431E-4070-936E-0DBA73A9ED4F}"/>
              </a:ext>
            </a:extLst>
          </p:cNvPr>
          <p:cNvSpPr>
            <a:spLocks noGrp="1"/>
          </p:cNvSpPr>
          <p:nvPr>
            <p:ph idx="1"/>
          </p:nvPr>
        </p:nvSpPr>
        <p:spPr/>
        <p:txBody>
          <a:bodyPr/>
          <a:lstStyle/>
          <a:p>
            <a:r>
              <a:rPr lang="da-DK" dirty="0"/>
              <a:t>Given </a:t>
            </a:r>
            <a:r>
              <a:rPr lang="da-DK" dirty="0" err="1"/>
              <a:t>that</a:t>
            </a:r>
            <a:r>
              <a:rPr lang="da-DK" dirty="0"/>
              <a:t> </a:t>
            </a:r>
            <a:r>
              <a:rPr lang="da-DK" dirty="0" err="1"/>
              <a:t>any</a:t>
            </a:r>
            <a:r>
              <a:rPr lang="da-DK" dirty="0"/>
              <a:t> </a:t>
            </a:r>
            <a:r>
              <a:rPr lang="da-DK" dirty="0" err="1"/>
              <a:t>cognitive</a:t>
            </a:r>
            <a:r>
              <a:rPr lang="da-DK" dirty="0"/>
              <a:t> domain (</a:t>
            </a:r>
            <a:r>
              <a:rPr lang="da-DK" dirty="0" err="1"/>
              <a:t>programming</a:t>
            </a:r>
            <a:r>
              <a:rPr lang="da-DK" dirty="0"/>
              <a:t>, </a:t>
            </a:r>
            <a:r>
              <a:rPr lang="da-DK" dirty="0" err="1"/>
              <a:t>spreadsheet</a:t>
            </a:r>
            <a:r>
              <a:rPr lang="da-DK" dirty="0"/>
              <a:t> </a:t>
            </a:r>
            <a:r>
              <a:rPr lang="da-DK" dirty="0" err="1"/>
              <a:t>development</a:t>
            </a:r>
            <a:r>
              <a:rPr lang="da-DK" dirty="0"/>
              <a:t>, </a:t>
            </a:r>
            <a:r>
              <a:rPr lang="da-DK" dirty="0" err="1"/>
              <a:t>datamodelling</a:t>
            </a:r>
            <a:r>
              <a:rPr lang="da-DK" dirty="0"/>
              <a:t> </a:t>
            </a:r>
            <a:r>
              <a:rPr lang="da-DK" dirty="0" err="1"/>
              <a:t>etc</a:t>
            </a:r>
            <a:r>
              <a:rPr lang="da-DK" dirty="0"/>
              <a:t>) is an </a:t>
            </a:r>
            <a:r>
              <a:rPr lang="da-DK" dirty="0" err="1"/>
              <a:t>error</a:t>
            </a:r>
            <a:r>
              <a:rPr lang="da-DK" dirty="0"/>
              <a:t> </a:t>
            </a:r>
            <a:r>
              <a:rPr lang="da-DK" dirty="0" err="1"/>
              <a:t>prone</a:t>
            </a:r>
            <a:r>
              <a:rPr lang="da-DK" dirty="0"/>
              <a:t> </a:t>
            </a:r>
            <a:r>
              <a:rPr lang="da-DK" dirty="0" err="1"/>
              <a:t>activity</a:t>
            </a:r>
            <a:r>
              <a:rPr lang="da-DK" dirty="0"/>
              <a:t>… </a:t>
            </a:r>
            <a:r>
              <a:rPr lang="da-DK" dirty="0" err="1"/>
              <a:t>What</a:t>
            </a:r>
            <a:r>
              <a:rPr lang="da-DK" dirty="0"/>
              <a:t> do </a:t>
            </a:r>
            <a:r>
              <a:rPr lang="da-DK" dirty="0" err="1"/>
              <a:t>you</a:t>
            </a:r>
            <a:r>
              <a:rPr lang="da-DK" dirty="0"/>
              <a:t> </a:t>
            </a:r>
            <a:r>
              <a:rPr lang="da-DK" dirty="0" err="1"/>
              <a:t>think</a:t>
            </a:r>
            <a:r>
              <a:rPr lang="da-DK" dirty="0"/>
              <a:t> is the </a:t>
            </a:r>
            <a:r>
              <a:rPr lang="da-DK" dirty="0" err="1"/>
              <a:t>best</a:t>
            </a:r>
            <a:r>
              <a:rPr lang="da-DK" dirty="0"/>
              <a:t> </a:t>
            </a:r>
            <a:r>
              <a:rPr lang="da-DK" dirty="0" err="1"/>
              <a:t>deployment</a:t>
            </a:r>
            <a:r>
              <a:rPr lang="da-DK" dirty="0"/>
              <a:t> model for BI?</a:t>
            </a:r>
          </a:p>
          <a:p>
            <a:endParaRPr lang="da-DK" dirty="0"/>
          </a:p>
          <a:p>
            <a:r>
              <a:rPr lang="da-DK" dirty="0"/>
              <a:t>Do </a:t>
            </a:r>
            <a:r>
              <a:rPr lang="da-DK" dirty="0" err="1"/>
              <a:t>you</a:t>
            </a:r>
            <a:r>
              <a:rPr lang="da-DK" dirty="0"/>
              <a:t> </a:t>
            </a:r>
            <a:r>
              <a:rPr lang="da-DK" dirty="0" err="1"/>
              <a:t>think</a:t>
            </a:r>
            <a:r>
              <a:rPr lang="da-DK" dirty="0"/>
              <a:t> </a:t>
            </a:r>
            <a:r>
              <a:rPr lang="da-DK" dirty="0" err="1"/>
              <a:t>companies</a:t>
            </a:r>
            <a:r>
              <a:rPr lang="da-DK" dirty="0"/>
              <a:t> </a:t>
            </a:r>
            <a:r>
              <a:rPr lang="da-DK" dirty="0" err="1"/>
              <a:t>differ</a:t>
            </a:r>
            <a:r>
              <a:rPr lang="da-DK" dirty="0"/>
              <a:t> in </a:t>
            </a:r>
            <a:r>
              <a:rPr lang="da-DK" dirty="0" err="1"/>
              <a:t>their</a:t>
            </a:r>
            <a:r>
              <a:rPr lang="da-DK" dirty="0"/>
              <a:t> </a:t>
            </a:r>
            <a:r>
              <a:rPr lang="da-DK" dirty="0" err="1"/>
              <a:t>chosen</a:t>
            </a:r>
            <a:r>
              <a:rPr lang="da-DK" dirty="0"/>
              <a:t> </a:t>
            </a:r>
            <a:r>
              <a:rPr lang="da-DK" dirty="0" err="1"/>
              <a:t>deployment</a:t>
            </a:r>
            <a:r>
              <a:rPr lang="da-DK" dirty="0"/>
              <a:t> models?</a:t>
            </a:r>
          </a:p>
          <a:p>
            <a:pPr lvl="1"/>
            <a:r>
              <a:rPr lang="da-DK" dirty="0" err="1"/>
              <a:t>Why</a:t>
            </a:r>
            <a:r>
              <a:rPr lang="da-DK" dirty="0"/>
              <a:t>? </a:t>
            </a:r>
            <a:r>
              <a:rPr lang="da-DK" dirty="0" err="1"/>
              <a:t>What</a:t>
            </a:r>
            <a:r>
              <a:rPr lang="da-DK" dirty="0"/>
              <a:t> </a:t>
            </a:r>
            <a:r>
              <a:rPr lang="da-DK" dirty="0" err="1"/>
              <a:t>might</a:t>
            </a:r>
            <a:r>
              <a:rPr lang="da-DK" dirty="0"/>
              <a:t> </a:t>
            </a:r>
            <a:r>
              <a:rPr lang="da-DK" dirty="0" err="1"/>
              <a:t>reasons</a:t>
            </a:r>
            <a:r>
              <a:rPr lang="da-DK" dirty="0"/>
              <a:t> </a:t>
            </a:r>
            <a:r>
              <a:rPr lang="da-DK" dirty="0" err="1"/>
              <a:t>be</a:t>
            </a:r>
            <a:r>
              <a:rPr lang="da-DK" dirty="0"/>
              <a:t> to </a:t>
            </a:r>
            <a:r>
              <a:rPr lang="da-DK" dirty="0" err="1"/>
              <a:t>choose</a:t>
            </a:r>
            <a:r>
              <a:rPr lang="da-DK" dirty="0"/>
              <a:t> </a:t>
            </a:r>
            <a:r>
              <a:rPr lang="da-DK" dirty="0" err="1"/>
              <a:t>one</a:t>
            </a:r>
            <a:r>
              <a:rPr lang="da-DK" dirty="0"/>
              <a:t> </a:t>
            </a:r>
            <a:r>
              <a:rPr lang="da-DK" dirty="0" err="1"/>
              <a:t>deployment</a:t>
            </a:r>
            <a:r>
              <a:rPr lang="da-DK" dirty="0"/>
              <a:t> model over </a:t>
            </a:r>
            <a:r>
              <a:rPr lang="da-DK" dirty="0" err="1"/>
              <a:t>another</a:t>
            </a:r>
            <a:r>
              <a:rPr lang="da-DK" dirty="0"/>
              <a:t>?</a:t>
            </a:r>
          </a:p>
        </p:txBody>
      </p:sp>
    </p:spTree>
    <p:extLst>
      <p:ext uri="{BB962C8B-B14F-4D97-AF65-F5344CB8AC3E}">
        <p14:creationId xmlns:p14="http://schemas.microsoft.com/office/powerpoint/2010/main" val="3764649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C828F-47A8-465B-9CF3-7A4966CE3861}"/>
              </a:ext>
            </a:extLst>
          </p:cNvPr>
          <p:cNvSpPr>
            <a:spLocks noGrp="1"/>
          </p:cNvSpPr>
          <p:nvPr>
            <p:ph type="title"/>
          </p:nvPr>
        </p:nvSpPr>
        <p:spPr/>
        <p:txBody>
          <a:bodyPr/>
          <a:lstStyle/>
          <a:p>
            <a:r>
              <a:rPr lang="da-DK" dirty="0" err="1"/>
              <a:t>Choosing</a:t>
            </a:r>
            <a:r>
              <a:rPr lang="da-DK" dirty="0"/>
              <a:t> a </a:t>
            </a:r>
            <a:r>
              <a:rPr lang="da-DK" dirty="0" err="1"/>
              <a:t>deployment</a:t>
            </a:r>
            <a:r>
              <a:rPr lang="da-DK" dirty="0"/>
              <a:t> mode</a:t>
            </a:r>
          </a:p>
        </p:txBody>
      </p:sp>
      <p:sp>
        <p:nvSpPr>
          <p:cNvPr id="3" name="Pladsholder til indhold 2">
            <a:extLst>
              <a:ext uri="{FF2B5EF4-FFF2-40B4-BE49-F238E27FC236}">
                <a16:creationId xmlns:a16="http://schemas.microsoft.com/office/drawing/2014/main" id="{882D185B-1D75-431B-899E-D56E5A07569C}"/>
              </a:ext>
            </a:extLst>
          </p:cNvPr>
          <p:cNvSpPr>
            <a:spLocks noGrp="1"/>
          </p:cNvSpPr>
          <p:nvPr>
            <p:ph idx="1"/>
          </p:nvPr>
        </p:nvSpPr>
        <p:spPr/>
        <p:txBody>
          <a:bodyPr>
            <a:normAutofit/>
          </a:bodyPr>
          <a:lstStyle/>
          <a:p>
            <a:r>
              <a:rPr lang="da-DK" dirty="0" err="1"/>
              <a:t>Important</a:t>
            </a:r>
            <a:r>
              <a:rPr lang="da-DK" dirty="0"/>
              <a:t>, </a:t>
            </a:r>
            <a:r>
              <a:rPr lang="da-DK" dirty="0" err="1"/>
              <a:t>widely-distributed</a:t>
            </a:r>
            <a:r>
              <a:rPr lang="da-DK" dirty="0"/>
              <a:t>, </a:t>
            </a:r>
            <a:r>
              <a:rPr lang="da-DK" dirty="0" err="1"/>
              <a:t>reports</a:t>
            </a:r>
            <a:r>
              <a:rPr lang="da-DK" dirty="0"/>
              <a:t> and </a:t>
            </a:r>
            <a:r>
              <a:rPr lang="da-DK" dirty="0" err="1"/>
              <a:t>dashboards</a:t>
            </a:r>
            <a:r>
              <a:rPr lang="da-DK" dirty="0"/>
              <a:t> =&gt; </a:t>
            </a:r>
            <a:r>
              <a:rPr lang="da-DK" dirty="0" err="1"/>
              <a:t>Corporate</a:t>
            </a:r>
            <a:r>
              <a:rPr lang="da-DK" dirty="0"/>
              <a:t> IT</a:t>
            </a:r>
          </a:p>
          <a:p>
            <a:r>
              <a:rPr lang="da-DK" dirty="0"/>
              <a:t>Security and version </a:t>
            </a:r>
            <a:r>
              <a:rPr lang="da-DK" dirty="0" err="1"/>
              <a:t>control</a:t>
            </a:r>
            <a:r>
              <a:rPr lang="da-DK" dirty="0"/>
              <a:t> =&gt; </a:t>
            </a:r>
            <a:r>
              <a:rPr lang="da-DK" dirty="0" err="1"/>
              <a:t>Corporate</a:t>
            </a:r>
            <a:r>
              <a:rPr lang="da-DK" dirty="0"/>
              <a:t> IT</a:t>
            </a:r>
          </a:p>
          <a:p>
            <a:endParaRPr lang="da-DK" dirty="0"/>
          </a:p>
          <a:p>
            <a:r>
              <a:rPr lang="da-DK" dirty="0" err="1"/>
              <a:t>Larger</a:t>
            </a:r>
            <a:r>
              <a:rPr lang="da-DK" dirty="0"/>
              <a:t> </a:t>
            </a:r>
            <a:r>
              <a:rPr lang="da-DK" dirty="0" err="1"/>
              <a:t>organizations</a:t>
            </a:r>
            <a:r>
              <a:rPr lang="da-DK" dirty="0"/>
              <a:t> </a:t>
            </a:r>
            <a:r>
              <a:rPr lang="da-DK" dirty="0" err="1"/>
              <a:t>may</a:t>
            </a:r>
            <a:r>
              <a:rPr lang="da-DK" dirty="0"/>
              <a:t> </a:t>
            </a:r>
            <a:r>
              <a:rPr lang="da-DK" dirty="0" err="1"/>
              <a:t>choose</a:t>
            </a:r>
            <a:r>
              <a:rPr lang="da-DK" dirty="0"/>
              <a:t> a mix of </a:t>
            </a:r>
            <a:r>
              <a:rPr lang="da-DK" dirty="0" err="1"/>
              <a:t>deployment</a:t>
            </a:r>
            <a:r>
              <a:rPr lang="da-DK" dirty="0"/>
              <a:t> modes</a:t>
            </a:r>
          </a:p>
          <a:p>
            <a:endParaRPr lang="da-DK" dirty="0"/>
          </a:p>
          <a:p>
            <a:r>
              <a:rPr lang="da-DK" dirty="0" err="1"/>
              <a:t>Questions</a:t>
            </a:r>
            <a:r>
              <a:rPr lang="da-DK" dirty="0"/>
              <a:t> to ask:</a:t>
            </a:r>
          </a:p>
          <a:p>
            <a:pPr lvl="1"/>
            <a:r>
              <a:rPr lang="da-DK" dirty="0" err="1"/>
              <a:t>Who</a:t>
            </a:r>
            <a:r>
              <a:rPr lang="da-DK" dirty="0"/>
              <a:t> </a:t>
            </a:r>
            <a:r>
              <a:rPr lang="da-DK" dirty="0" err="1"/>
              <a:t>will</a:t>
            </a:r>
            <a:r>
              <a:rPr lang="da-DK" dirty="0"/>
              <a:t> </a:t>
            </a:r>
            <a:r>
              <a:rPr lang="da-DK" dirty="0" err="1"/>
              <a:t>own</a:t>
            </a:r>
            <a:r>
              <a:rPr lang="da-DK" dirty="0"/>
              <a:t> the data model?</a:t>
            </a:r>
          </a:p>
          <a:p>
            <a:pPr lvl="1"/>
            <a:r>
              <a:rPr lang="da-DK" dirty="0" err="1"/>
              <a:t>Who</a:t>
            </a:r>
            <a:r>
              <a:rPr lang="da-DK" dirty="0"/>
              <a:t> </a:t>
            </a:r>
            <a:r>
              <a:rPr lang="da-DK" dirty="0" err="1"/>
              <a:t>will</a:t>
            </a:r>
            <a:r>
              <a:rPr lang="da-DK" dirty="0"/>
              <a:t> </a:t>
            </a:r>
            <a:r>
              <a:rPr lang="da-DK" dirty="0" err="1"/>
              <a:t>own</a:t>
            </a:r>
            <a:r>
              <a:rPr lang="da-DK" dirty="0"/>
              <a:t> the </a:t>
            </a:r>
            <a:r>
              <a:rPr lang="da-DK" dirty="0" err="1"/>
              <a:t>reports</a:t>
            </a:r>
            <a:r>
              <a:rPr lang="da-DK" dirty="0"/>
              <a:t> and </a:t>
            </a:r>
            <a:r>
              <a:rPr lang="da-DK" dirty="0" err="1"/>
              <a:t>dashboards</a:t>
            </a:r>
            <a:r>
              <a:rPr lang="da-DK" dirty="0"/>
              <a:t>?</a:t>
            </a:r>
          </a:p>
          <a:p>
            <a:pPr lvl="1"/>
            <a:r>
              <a:rPr lang="da-DK" dirty="0"/>
              <a:t>How </a:t>
            </a:r>
            <a:r>
              <a:rPr lang="da-DK" dirty="0" err="1"/>
              <a:t>will</a:t>
            </a:r>
            <a:r>
              <a:rPr lang="da-DK" dirty="0"/>
              <a:t> the content </a:t>
            </a:r>
            <a:r>
              <a:rPr lang="da-DK" dirty="0" err="1"/>
              <a:t>be</a:t>
            </a:r>
            <a:r>
              <a:rPr lang="da-DK" dirty="0"/>
              <a:t> </a:t>
            </a:r>
            <a:r>
              <a:rPr lang="da-DK" dirty="0" err="1"/>
              <a:t>distributed</a:t>
            </a:r>
            <a:r>
              <a:rPr lang="da-DK" dirty="0"/>
              <a:t>?</a:t>
            </a:r>
          </a:p>
          <a:p>
            <a:pPr lvl="1"/>
            <a:endParaRPr lang="da-DK" dirty="0"/>
          </a:p>
          <a:p>
            <a:r>
              <a:rPr lang="da-DK" dirty="0"/>
              <a:t>See Planning template</a:t>
            </a:r>
          </a:p>
          <a:p>
            <a:pPr marL="457200" lvl="1" indent="0">
              <a:buNone/>
            </a:pPr>
            <a:endParaRPr lang="da-DK" dirty="0"/>
          </a:p>
        </p:txBody>
      </p:sp>
    </p:spTree>
    <p:extLst>
      <p:ext uri="{BB962C8B-B14F-4D97-AF65-F5344CB8AC3E}">
        <p14:creationId xmlns:p14="http://schemas.microsoft.com/office/powerpoint/2010/main" val="2457742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E83098-05DE-4850-98A7-97C0A025EBDF}"/>
              </a:ext>
            </a:extLst>
          </p:cNvPr>
          <p:cNvSpPr>
            <a:spLocks noGrp="1"/>
          </p:cNvSpPr>
          <p:nvPr>
            <p:ph type="title"/>
          </p:nvPr>
        </p:nvSpPr>
        <p:spPr/>
        <p:txBody>
          <a:bodyPr/>
          <a:lstStyle/>
          <a:p>
            <a:r>
              <a:rPr lang="da-DK" dirty="0"/>
              <a:t>Bus Matrix and Dimensional Design approach (</a:t>
            </a:r>
            <a:r>
              <a:rPr lang="da-DK" dirty="0" err="1"/>
              <a:t>Recap</a:t>
            </a:r>
            <a:r>
              <a:rPr lang="da-DK" dirty="0"/>
              <a:t>)</a:t>
            </a:r>
          </a:p>
        </p:txBody>
      </p:sp>
      <p:sp>
        <p:nvSpPr>
          <p:cNvPr id="3" name="Pladsholder til indhold 2">
            <a:extLst>
              <a:ext uri="{FF2B5EF4-FFF2-40B4-BE49-F238E27FC236}">
                <a16:creationId xmlns:a16="http://schemas.microsoft.com/office/drawing/2014/main" id="{27B515C1-F91B-425B-B86E-C1D5813A1E38}"/>
              </a:ext>
            </a:extLst>
          </p:cNvPr>
          <p:cNvSpPr>
            <a:spLocks noGrp="1"/>
          </p:cNvSpPr>
          <p:nvPr>
            <p:ph idx="1"/>
          </p:nvPr>
        </p:nvSpPr>
        <p:spPr/>
        <p:txBody>
          <a:bodyPr/>
          <a:lstStyle/>
          <a:p>
            <a:r>
              <a:rPr lang="da-DK" dirty="0"/>
              <a:t>Bus matrix</a:t>
            </a:r>
          </a:p>
          <a:p>
            <a:endParaRPr lang="da-DK" dirty="0"/>
          </a:p>
          <a:p>
            <a:endParaRPr lang="da-DK" dirty="0"/>
          </a:p>
          <a:p>
            <a:r>
              <a:rPr lang="da-DK" dirty="0"/>
              <a:t>Dimensional design approach</a:t>
            </a:r>
          </a:p>
          <a:p>
            <a:pPr lvl="1"/>
            <a:r>
              <a:rPr lang="da-DK" dirty="0"/>
              <a:t>Select the business </a:t>
            </a:r>
            <a:r>
              <a:rPr lang="da-DK" dirty="0" err="1"/>
              <a:t>process</a:t>
            </a:r>
            <a:endParaRPr lang="da-DK" dirty="0"/>
          </a:p>
          <a:p>
            <a:pPr lvl="1"/>
            <a:r>
              <a:rPr lang="da-DK" dirty="0" err="1"/>
              <a:t>Declare</a:t>
            </a:r>
            <a:r>
              <a:rPr lang="da-DK" dirty="0"/>
              <a:t> the </a:t>
            </a:r>
            <a:r>
              <a:rPr lang="da-DK" dirty="0" err="1"/>
              <a:t>grain</a:t>
            </a:r>
            <a:endParaRPr lang="da-DK" dirty="0"/>
          </a:p>
          <a:p>
            <a:pPr lvl="1"/>
            <a:r>
              <a:rPr lang="da-DK" dirty="0" err="1"/>
              <a:t>Identify</a:t>
            </a:r>
            <a:r>
              <a:rPr lang="da-DK" dirty="0"/>
              <a:t> the dimensions</a:t>
            </a:r>
          </a:p>
          <a:p>
            <a:pPr lvl="1"/>
            <a:r>
              <a:rPr lang="da-DK" dirty="0" err="1"/>
              <a:t>Define</a:t>
            </a:r>
            <a:r>
              <a:rPr lang="da-DK" dirty="0"/>
              <a:t> the facts</a:t>
            </a:r>
          </a:p>
          <a:p>
            <a:pPr lvl="1"/>
            <a:r>
              <a:rPr lang="da-DK" dirty="0"/>
              <a:t>(Draw the star </a:t>
            </a:r>
            <a:r>
              <a:rPr lang="da-DK" dirty="0" err="1"/>
              <a:t>schema</a:t>
            </a:r>
            <a:r>
              <a:rPr lang="da-DK" dirty="0"/>
              <a:t>)</a:t>
            </a:r>
          </a:p>
        </p:txBody>
      </p:sp>
      <p:sp>
        <p:nvSpPr>
          <p:cNvPr id="4" name="AutoShape 2" descr="Bus matrix for equipment data warehouse. Note: M&amp;R, maintenance and... |  Download Scientific Diagram">
            <a:extLst>
              <a:ext uri="{FF2B5EF4-FFF2-40B4-BE49-F238E27FC236}">
                <a16:creationId xmlns:a16="http://schemas.microsoft.com/office/drawing/2014/main" id="{12E7D022-3330-4AEF-A1CD-2FAC83A7254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6" name="Billede 5">
            <a:extLst>
              <a:ext uri="{FF2B5EF4-FFF2-40B4-BE49-F238E27FC236}">
                <a16:creationId xmlns:a16="http://schemas.microsoft.com/office/drawing/2014/main" id="{E4106A22-3DC2-437C-9B40-03FA38170D8B}"/>
              </a:ext>
            </a:extLst>
          </p:cNvPr>
          <p:cNvPicPr>
            <a:picLocks noChangeAspect="1"/>
          </p:cNvPicPr>
          <p:nvPr/>
        </p:nvPicPr>
        <p:blipFill>
          <a:blip r:embed="rId2"/>
          <a:stretch>
            <a:fillRect/>
          </a:stretch>
        </p:blipFill>
        <p:spPr>
          <a:xfrm>
            <a:off x="5554022" y="1794341"/>
            <a:ext cx="6173061" cy="2238687"/>
          </a:xfrm>
          <a:prstGeom prst="rect">
            <a:avLst/>
          </a:prstGeom>
        </p:spPr>
      </p:pic>
      <p:sp>
        <p:nvSpPr>
          <p:cNvPr id="7" name="Rektangel 6">
            <a:extLst>
              <a:ext uri="{FF2B5EF4-FFF2-40B4-BE49-F238E27FC236}">
                <a16:creationId xmlns:a16="http://schemas.microsoft.com/office/drawing/2014/main" id="{12F4E035-7C53-4184-93BB-5A0CF0ECDAB7}"/>
              </a:ext>
            </a:extLst>
          </p:cNvPr>
          <p:cNvSpPr/>
          <p:nvPr/>
        </p:nvSpPr>
        <p:spPr>
          <a:xfrm>
            <a:off x="8099141" y="6086542"/>
            <a:ext cx="3865032" cy="369332"/>
          </a:xfrm>
          <a:prstGeom prst="rect">
            <a:avLst/>
          </a:prstGeom>
        </p:spPr>
        <p:txBody>
          <a:bodyPr wrap="none">
            <a:spAutoFit/>
          </a:bodyPr>
          <a:lstStyle/>
          <a:p>
            <a:r>
              <a:rPr lang="da-DK" dirty="0" err="1">
                <a:solidFill>
                  <a:schemeClr val="tx1">
                    <a:lumMod val="50000"/>
                    <a:lumOff val="50000"/>
                  </a:schemeClr>
                </a:solidFill>
              </a:rPr>
              <a:t>Prerequisite</a:t>
            </a:r>
            <a:r>
              <a:rPr lang="da-DK" dirty="0">
                <a:solidFill>
                  <a:schemeClr val="tx1">
                    <a:lumMod val="50000"/>
                    <a:lumOff val="50000"/>
                  </a:schemeClr>
                </a:solidFill>
              </a:rPr>
              <a:t> </a:t>
            </a:r>
            <a:r>
              <a:rPr lang="da-DK" dirty="0" err="1">
                <a:solidFill>
                  <a:schemeClr val="tx1">
                    <a:lumMod val="50000"/>
                    <a:lumOff val="50000"/>
                  </a:schemeClr>
                </a:solidFill>
              </a:rPr>
              <a:t>knowledge</a:t>
            </a:r>
            <a:r>
              <a:rPr lang="da-DK" dirty="0">
                <a:solidFill>
                  <a:schemeClr val="tx1">
                    <a:lumMod val="50000"/>
                    <a:lumOff val="50000"/>
                  </a:schemeClr>
                </a:solidFill>
              </a:rPr>
              <a:t> from DAI class</a:t>
            </a:r>
          </a:p>
        </p:txBody>
      </p:sp>
    </p:spTree>
    <p:extLst>
      <p:ext uri="{BB962C8B-B14F-4D97-AF65-F5344CB8AC3E}">
        <p14:creationId xmlns:p14="http://schemas.microsoft.com/office/powerpoint/2010/main" val="3485794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B851-FF9A-4D9E-A01D-42674C524857}"/>
              </a:ext>
            </a:extLst>
          </p:cNvPr>
          <p:cNvSpPr>
            <a:spLocks noGrp="1"/>
          </p:cNvSpPr>
          <p:nvPr>
            <p:ph type="title"/>
          </p:nvPr>
        </p:nvSpPr>
        <p:spPr/>
        <p:txBody>
          <a:bodyPr/>
          <a:lstStyle/>
          <a:p>
            <a:r>
              <a:rPr lang="en-US" dirty="0"/>
              <a:t>Getting data</a:t>
            </a:r>
            <a:endParaRPr lang="da-DK" dirty="0"/>
          </a:p>
        </p:txBody>
      </p:sp>
      <p:sp>
        <p:nvSpPr>
          <p:cNvPr id="3" name="Content Placeholder 2">
            <a:extLst>
              <a:ext uri="{FF2B5EF4-FFF2-40B4-BE49-F238E27FC236}">
                <a16:creationId xmlns:a16="http://schemas.microsoft.com/office/drawing/2014/main" id="{168C3F3F-29FF-41B3-9B01-96943FE60D2E}"/>
              </a:ext>
            </a:extLst>
          </p:cNvPr>
          <p:cNvSpPr>
            <a:spLocks noGrp="1"/>
          </p:cNvSpPr>
          <p:nvPr>
            <p:ph idx="1"/>
          </p:nvPr>
        </p:nvSpPr>
        <p:spPr>
          <a:xfrm>
            <a:off x="376781" y="1552597"/>
            <a:ext cx="11262167" cy="5189156"/>
          </a:xfrm>
        </p:spPr>
        <p:txBody>
          <a:bodyPr/>
          <a:lstStyle/>
          <a:p>
            <a:r>
              <a:rPr lang="en-US" dirty="0"/>
              <a:t>Import: Data is loaded into </a:t>
            </a:r>
            <a:r>
              <a:rPr lang="en-US" dirty="0" err="1"/>
              <a:t>PowerBI</a:t>
            </a:r>
            <a:r>
              <a:rPr lang="en-US" dirty="0"/>
              <a:t> report (cached). </a:t>
            </a:r>
            <a:r>
              <a:rPr lang="en-US" dirty="0" err="1"/>
              <a:t>PowerBI</a:t>
            </a:r>
            <a:r>
              <a:rPr lang="en-US" dirty="0"/>
              <a:t> handles the query load completely.</a:t>
            </a:r>
          </a:p>
          <a:p>
            <a:r>
              <a:rPr lang="en-US" dirty="0" err="1"/>
              <a:t>DirectQuery</a:t>
            </a:r>
            <a:r>
              <a:rPr lang="en-US" dirty="0"/>
              <a:t>: Data is NOT imported. Requests sent to source. Each report interaction (a user opens the dashboard) is sent as a query to the source.</a:t>
            </a:r>
            <a:endParaRPr lang="da-DK" dirty="0"/>
          </a:p>
        </p:txBody>
      </p:sp>
      <p:pic>
        <p:nvPicPr>
          <p:cNvPr id="5" name="Picture 4">
            <a:extLst>
              <a:ext uri="{FF2B5EF4-FFF2-40B4-BE49-F238E27FC236}">
                <a16:creationId xmlns:a16="http://schemas.microsoft.com/office/drawing/2014/main" id="{867FA94E-D771-4CCE-A9BE-40220DC5E58D}"/>
              </a:ext>
            </a:extLst>
          </p:cNvPr>
          <p:cNvPicPr>
            <a:picLocks noChangeAspect="1"/>
          </p:cNvPicPr>
          <p:nvPr/>
        </p:nvPicPr>
        <p:blipFill>
          <a:blip r:embed="rId2"/>
          <a:stretch>
            <a:fillRect/>
          </a:stretch>
        </p:blipFill>
        <p:spPr>
          <a:xfrm>
            <a:off x="464916" y="3620722"/>
            <a:ext cx="4110320" cy="1647009"/>
          </a:xfrm>
          <a:prstGeom prst="rect">
            <a:avLst/>
          </a:prstGeom>
        </p:spPr>
      </p:pic>
      <p:sp>
        <p:nvSpPr>
          <p:cNvPr id="6" name="Oval 5">
            <a:extLst>
              <a:ext uri="{FF2B5EF4-FFF2-40B4-BE49-F238E27FC236}">
                <a16:creationId xmlns:a16="http://schemas.microsoft.com/office/drawing/2014/main" id="{137530C6-9B9B-4623-9F8B-76C220061B92}"/>
              </a:ext>
            </a:extLst>
          </p:cNvPr>
          <p:cNvSpPr/>
          <p:nvPr/>
        </p:nvSpPr>
        <p:spPr>
          <a:xfrm>
            <a:off x="1446445" y="4147175"/>
            <a:ext cx="944025" cy="822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Picture 7">
            <a:extLst>
              <a:ext uri="{FF2B5EF4-FFF2-40B4-BE49-F238E27FC236}">
                <a16:creationId xmlns:a16="http://schemas.microsoft.com/office/drawing/2014/main" id="{2025021E-D17A-47D6-AD0E-C8B45B34470A}"/>
              </a:ext>
            </a:extLst>
          </p:cNvPr>
          <p:cNvPicPr>
            <a:picLocks noChangeAspect="1"/>
          </p:cNvPicPr>
          <p:nvPr/>
        </p:nvPicPr>
        <p:blipFill>
          <a:blip r:embed="rId3"/>
          <a:stretch>
            <a:fillRect/>
          </a:stretch>
        </p:blipFill>
        <p:spPr>
          <a:xfrm>
            <a:off x="5052789" y="3429000"/>
            <a:ext cx="6438395" cy="3081022"/>
          </a:xfrm>
          <a:prstGeom prst="rect">
            <a:avLst/>
          </a:prstGeom>
        </p:spPr>
      </p:pic>
    </p:spTree>
    <p:extLst>
      <p:ext uri="{BB962C8B-B14F-4D97-AF65-F5344CB8AC3E}">
        <p14:creationId xmlns:p14="http://schemas.microsoft.com/office/powerpoint/2010/main" val="2564376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B851-FF9A-4D9E-A01D-42674C524857}"/>
              </a:ext>
            </a:extLst>
          </p:cNvPr>
          <p:cNvSpPr>
            <a:spLocks noGrp="1"/>
          </p:cNvSpPr>
          <p:nvPr>
            <p:ph type="title"/>
          </p:nvPr>
        </p:nvSpPr>
        <p:spPr/>
        <p:txBody>
          <a:bodyPr/>
          <a:lstStyle/>
          <a:p>
            <a:r>
              <a:rPr lang="en-US" dirty="0"/>
              <a:t>Getting data</a:t>
            </a:r>
            <a:endParaRPr lang="da-DK" dirty="0"/>
          </a:p>
        </p:txBody>
      </p:sp>
      <p:sp>
        <p:nvSpPr>
          <p:cNvPr id="3" name="Content Placeholder 2">
            <a:extLst>
              <a:ext uri="{FF2B5EF4-FFF2-40B4-BE49-F238E27FC236}">
                <a16:creationId xmlns:a16="http://schemas.microsoft.com/office/drawing/2014/main" id="{168C3F3F-29FF-41B3-9B01-96943FE60D2E}"/>
              </a:ext>
            </a:extLst>
          </p:cNvPr>
          <p:cNvSpPr>
            <a:spLocks noGrp="1"/>
          </p:cNvSpPr>
          <p:nvPr>
            <p:ph idx="1"/>
          </p:nvPr>
        </p:nvSpPr>
        <p:spPr>
          <a:xfrm>
            <a:off x="376782" y="1552597"/>
            <a:ext cx="4922332" cy="5189156"/>
          </a:xfrm>
        </p:spPr>
        <p:txBody>
          <a:bodyPr/>
          <a:lstStyle/>
          <a:p>
            <a:r>
              <a:rPr lang="en-US" dirty="0"/>
              <a:t>Load fact table and associated dimensions</a:t>
            </a:r>
            <a:endParaRPr lang="da-DK" dirty="0"/>
          </a:p>
        </p:txBody>
      </p:sp>
      <p:pic>
        <p:nvPicPr>
          <p:cNvPr id="7" name="Picture 6">
            <a:extLst>
              <a:ext uri="{FF2B5EF4-FFF2-40B4-BE49-F238E27FC236}">
                <a16:creationId xmlns:a16="http://schemas.microsoft.com/office/drawing/2014/main" id="{1D26577F-68C0-486B-8422-D730102D6281}"/>
              </a:ext>
            </a:extLst>
          </p:cNvPr>
          <p:cNvPicPr>
            <a:picLocks noChangeAspect="1"/>
          </p:cNvPicPr>
          <p:nvPr/>
        </p:nvPicPr>
        <p:blipFill>
          <a:blip r:embed="rId2"/>
          <a:stretch>
            <a:fillRect/>
          </a:stretch>
        </p:blipFill>
        <p:spPr>
          <a:xfrm>
            <a:off x="5439567" y="294791"/>
            <a:ext cx="6518908" cy="5010612"/>
          </a:xfrm>
          <a:prstGeom prst="rect">
            <a:avLst/>
          </a:prstGeom>
        </p:spPr>
      </p:pic>
      <p:sp>
        <p:nvSpPr>
          <p:cNvPr id="9" name="Oval 8">
            <a:extLst>
              <a:ext uri="{FF2B5EF4-FFF2-40B4-BE49-F238E27FC236}">
                <a16:creationId xmlns:a16="http://schemas.microsoft.com/office/drawing/2014/main" id="{AAFFA2A1-223F-49E1-8AAE-EFDCCE2D08C2}"/>
              </a:ext>
            </a:extLst>
          </p:cNvPr>
          <p:cNvSpPr/>
          <p:nvPr/>
        </p:nvSpPr>
        <p:spPr>
          <a:xfrm>
            <a:off x="5414522" y="4941171"/>
            <a:ext cx="1362955" cy="4138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Oval 9">
            <a:extLst>
              <a:ext uri="{FF2B5EF4-FFF2-40B4-BE49-F238E27FC236}">
                <a16:creationId xmlns:a16="http://schemas.microsoft.com/office/drawing/2014/main" id="{72E5977A-224C-4881-A804-16457441640B}"/>
              </a:ext>
            </a:extLst>
          </p:cNvPr>
          <p:cNvSpPr/>
          <p:nvPr/>
        </p:nvSpPr>
        <p:spPr>
          <a:xfrm>
            <a:off x="10547641" y="4952969"/>
            <a:ext cx="834047" cy="4138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Arrow: Right 13">
            <a:extLst>
              <a:ext uri="{FF2B5EF4-FFF2-40B4-BE49-F238E27FC236}">
                <a16:creationId xmlns:a16="http://schemas.microsoft.com/office/drawing/2014/main" id="{5743E969-E903-4D68-A093-336F5B3F3164}"/>
              </a:ext>
            </a:extLst>
          </p:cNvPr>
          <p:cNvSpPr/>
          <p:nvPr/>
        </p:nvSpPr>
        <p:spPr>
          <a:xfrm>
            <a:off x="7946529" y="5044944"/>
            <a:ext cx="1233889" cy="3100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041817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llout: Right Arrow 10">
            <a:extLst>
              <a:ext uri="{FF2B5EF4-FFF2-40B4-BE49-F238E27FC236}">
                <a16:creationId xmlns:a16="http://schemas.microsoft.com/office/drawing/2014/main" id="{44537A89-AE44-43A7-8D88-AB695A3677BE}"/>
              </a:ext>
            </a:extLst>
          </p:cNvPr>
          <p:cNvSpPr/>
          <p:nvPr/>
        </p:nvSpPr>
        <p:spPr>
          <a:xfrm>
            <a:off x="4149480" y="2692400"/>
            <a:ext cx="3241920" cy="2600844"/>
          </a:xfrm>
          <a:prstGeom prst="rightArrowCallou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8B6C140E-E792-46AE-8105-92F507060039}"/>
              </a:ext>
            </a:extLst>
          </p:cNvPr>
          <p:cNvSpPr>
            <a:spLocks noGrp="1"/>
          </p:cNvSpPr>
          <p:nvPr>
            <p:ph type="title"/>
          </p:nvPr>
        </p:nvSpPr>
        <p:spPr/>
        <p:txBody>
          <a:bodyPr/>
          <a:lstStyle/>
          <a:p>
            <a:r>
              <a:rPr lang="en-US" dirty="0"/>
              <a:t>Where to get data from?</a:t>
            </a:r>
            <a:endParaRPr lang="da-DK" dirty="0"/>
          </a:p>
        </p:txBody>
      </p:sp>
      <p:sp>
        <p:nvSpPr>
          <p:cNvPr id="4" name="Rutediagram: Magnetpladelager 12">
            <a:extLst>
              <a:ext uri="{FF2B5EF4-FFF2-40B4-BE49-F238E27FC236}">
                <a16:creationId xmlns:a16="http://schemas.microsoft.com/office/drawing/2014/main" id="{0E08B439-5387-4945-BED3-99ACDEA37875}"/>
              </a:ext>
            </a:extLst>
          </p:cNvPr>
          <p:cNvSpPr/>
          <p:nvPr/>
        </p:nvSpPr>
        <p:spPr>
          <a:xfrm>
            <a:off x="4238380" y="3429000"/>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008000" rtlCol="0" anchor="ctr" anchorCtr="0"/>
          <a:lstStyle/>
          <a:p>
            <a:r>
              <a:rPr lang="da-DK" dirty="0">
                <a:solidFill>
                  <a:srgbClr val="44546A"/>
                </a:solidFill>
              </a:rPr>
              <a:t>Data</a:t>
            </a:r>
          </a:p>
          <a:p>
            <a:r>
              <a:rPr lang="da-DK" dirty="0">
                <a:solidFill>
                  <a:srgbClr val="44546A"/>
                </a:solidFill>
              </a:rPr>
              <a:t>Warehouse</a:t>
            </a:r>
          </a:p>
        </p:txBody>
      </p:sp>
      <p:sp>
        <p:nvSpPr>
          <p:cNvPr id="5" name="Rutediagram: Magnetpladelager 17">
            <a:extLst>
              <a:ext uri="{FF2B5EF4-FFF2-40B4-BE49-F238E27FC236}">
                <a16:creationId xmlns:a16="http://schemas.microsoft.com/office/drawing/2014/main" id="{95A0B5C8-CC13-42E5-A8EE-7B182BD80805}"/>
              </a:ext>
            </a:extLst>
          </p:cNvPr>
          <p:cNvSpPr/>
          <p:nvPr/>
        </p:nvSpPr>
        <p:spPr>
          <a:xfrm>
            <a:off x="1612900" y="1808441"/>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6" name="Rutediagram: Magnetpladelager 18">
            <a:extLst>
              <a:ext uri="{FF2B5EF4-FFF2-40B4-BE49-F238E27FC236}">
                <a16:creationId xmlns:a16="http://schemas.microsoft.com/office/drawing/2014/main" id="{31BF3BA0-A76B-48B6-B491-A9B26B244628}"/>
              </a:ext>
            </a:extLst>
          </p:cNvPr>
          <p:cNvSpPr/>
          <p:nvPr/>
        </p:nvSpPr>
        <p:spPr>
          <a:xfrm>
            <a:off x="1612900" y="3433201"/>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sp>
        <p:nvSpPr>
          <p:cNvPr id="7" name="Rutediagram: Magnetpladelager 19">
            <a:extLst>
              <a:ext uri="{FF2B5EF4-FFF2-40B4-BE49-F238E27FC236}">
                <a16:creationId xmlns:a16="http://schemas.microsoft.com/office/drawing/2014/main" id="{CCD20A3E-F100-4A28-853C-93C117AF3872}"/>
              </a:ext>
            </a:extLst>
          </p:cNvPr>
          <p:cNvSpPr/>
          <p:nvPr/>
        </p:nvSpPr>
        <p:spPr>
          <a:xfrm>
            <a:off x="1612900" y="5057961"/>
            <a:ext cx="590057" cy="1116928"/>
          </a:xfrm>
          <a:prstGeom prst="flowChartMagneticDisk">
            <a:avLst/>
          </a:prstGeom>
          <a:noFill/>
          <a:ln w="28575">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wrap="none" lIns="1656000" rtlCol="0" anchor="ctr" anchorCtr="0"/>
          <a:lstStyle/>
          <a:p>
            <a:pPr algn="ctr"/>
            <a:r>
              <a:rPr lang="da-DK" dirty="0">
                <a:solidFill>
                  <a:srgbClr val="44546A"/>
                </a:solidFill>
              </a:rPr>
              <a:t>Source</a:t>
            </a:r>
          </a:p>
          <a:p>
            <a:pPr algn="ctr"/>
            <a:r>
              <a:rPr lang="da-DK" dirty="0">
                <a:solidFill>
                  <a:srgbClr val="44546A"/>
                </a:solidFill>
              </a:rPr>
              <a:t>System</a:t>
            </a:r>
          </a:p>
        </p:txBody>
      </p:sp>
      <p:cxnSp>
        <p:nvCxnSpPr>
          <p:cNvPr id="8" name="Lige pilforbindelse 23">
            <a:extLst>
              <a:ext uri="{FF2B5EF4-FFF2-40B4-BE49-F238E27FC236}">
                <a16:creationId xmlns:a16="http://schemas.microsoft.com/office/drawing/2014/main" id="{4B05CA6B-9EED-431E-A089-E3BC2A29FADA}"/>
              </a:ext>
            </a:extLst>
          </p:cNvPr>
          <p:cNvCxnSpPr/>
          <p:nvPr/>
        </p:nvCxnSpPr>
        <p:spPr>
          <a:xfrm>
            <a:off x="3362374" y="2601475"/>
            <a:ext cx="672029" cy="782704"/>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9" name="Lige pilforbindelse 28">
            <a:extLst>
              <a:ext uri="{FF2B5EF4-FFF2-40B4-BE49-F238E27FC236}">
                <a16:creationId xmlns:a16="http://schemas.microsoft.com/office/drawing/2014/main" id="{079EB4E2-08FF-43A1-878A-F537889B7575}"/>
              </a:ext>
            </a:extLst>
          </p:cNvPr>
          <p:cNvCxnSpPr>
            <a:cxnSpLocks/>
          </p:cNvCxnSpPr>
          <p:nvPr/>
        </p:nvCxnSpPr>
        <p:spPr>
          <a:xfrm flipV="1">
            <a:off x="3197121" y="3987464"/>
            <a:ext cx="837282" cy="1"/>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cxnSp>
        <p:nvCxnSpPr>
          <p:cNvPr id="10" name="Lige pilforbindelse 31">
            <a:extLst>
              <a:ext uri="{FF2B5EF4-FFF2-40B4-BE49-F238E27FC236}">
                <a16:creationId xmlns:a16="http://schemas.microsoft.com/office/drawing/2014/main" id="{162EAC15-0439-4CEC-9275-4297E04AF893}"/>
              </a:ext>
            </a:extLst>
          </p:cNvPr>
          <p:cNvCxnSpPr>
            <a:cxnSpLocks/>
          </p:cNvCxnSpPr>
          <p:nvPr/>
        </p:nvCxnSpPr>
        <p:spPr>
          <a:xfrm flipV="1">
            <a:off x="3362374" y="4545928"/>
            <a:ext cx="668054" cy="1070497"/>
          </a:xfrm>
          <a:prstGeom prst="straightConnector1">
            <a:avLst/>
          </a:prstGeom>
          <a:ln>
            <a:solidFill>
              <a:srgbClr val="44546A"/>
            </a:solidFill>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Table">
            <a:extLst>
              <a:ext uri="{FF2B5EF4-FFF2-40B4-BE49-F238E27FC236}">
                <a16:creationId xmlns:a16="http://schemas.microsoft.com/office/drawing/2014/main" id="{FF745114-FA37-43D5-83EB-FF29BF30A7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09899" y="2578277"/>
            <a:ext cx="1295400" cy="1295400"/>
          </a:xfrm>
          <a:prstGeom prst="rect">
            <a:avLst/>
          </a:prstGeom>
        </p:spPr>
      </p:pic>
      <p:pic>
        <p:nvPicPr>
          <p:cNvPr id="14" name="Graphic 13" descr="Table">
            <a:extLst>
              <a:ext uri="{FF2B5EF4-FFF2-40B4-BE49-F238E27FC236}">
                <a16:creationId xmlns:a16="http://schemas.microsoft.com/office/drawing/2014/main" id="{DD9955FE-6013-4C61-9CA7-F490347204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09899" y="3898228"/>
            <a:ext cx="1295400" cy="1295400"/>
          </a:xfrm>
          <a:prstGeom prst="rect">
            <a:avLst/>
          </a:prstGeom>
        </p:spPr>
      </p:pic>
      <p:sp>
        <p:nvSpPr>
          <p:cNvPr id="15" name="Rectangle 14">
            <a:extLst>
              <a:ext uri="{FF2B5EF4-FFF2-40B4-BE49-F238E27FC236}">
                <a16:creationId xmlns:a16="http://schemas.microsoft.com/office/drawing/2014/main" id="{14CD9E40-C9DA-487D-85BC-588B30CADB4E}"/>
              </a:ext>
            </a:extLst>
          </p:cNvPr>
          <p:cNvSpPr/>
          <p:nvPr/>
        </p:nvSpPr>
        <p:spPr>
          <a:xfrm>
            <a:off x="9050798" y="3106570"/>
            <a:ext cx="1464802" cy="369332"/>
          </a:xfrm>
          <a:prstGeom prst="rect">
            <a:avLst/>
          </a:prstGeom>
        </p:spPr>
        <p:txBody>
          <a:bodyPr wrap="square">
            <a:spAutoFit/>
          </a:bodyPr>
          <a:lstStyle/>
          <a:p>
            <a:r>
              <a:rPr lang="da-DK" dirty="0">
                <a:solidFill>
                  <a:srgbClr val="44546A"/>
                </a:solidFill>
              </a:rPr>
              <a:t>EDW </a:t>
            </a:r>
            <a:r>
              <a:rPr lang="da-DK" dirty="0" err="1">
                <a:solidFill>
                  <a:srgbClr val="44546A"/>
                </a:solidFill>
              </a:rPr>
              <a:t>Tables</a:t>
            </a:r>
            <a:endParaRPr lang="da-DK" dirty="0">
              <a:solidFill>
                <a:srgbClr val="44546A"/>
              </a:solidFill>
            </a:endParaRPr>
          </a:p>
        </p:txBody>
      </p:sp>
      <p:sp>
        <p:nvSpPr>
          <p:cNvPr id="16" name="Rectangle 15">
            <a:extLst>
              <a:ext uri="{FF2B5EF4-FFF2-40B4-BE49-F238E27FC236}">
                <a16:creationId xmlns:a16="http://schemas.microsoft.com/office/drawing/2014/main" id="{C0CEF3E0-6089-464F-AC2C-28C285DCF298}"/>
              </a:ext>
            </a:extLst>
          </p:cNvPr>
          <p:cNvSpPr/>
          <p:nvPr/>
        </p:nvSpPr>
        <p:spPr>
          <a:xfrm>
            <a:off x="8923798" y="4359401"/>
            <a:ext cx="1769602" cy="369332"/>
          </a:xfrm>
          <a:prstGeom prst="rect">
            <a:avLst/>
          </a:prstGeom>
        </p:spPr>
        <p:txBody>
          <a:bodyPr wrap="square">
            <a:spAutoFit/>
          </a:bodyPr>
          <a:lstStyle/>
          <a:p>
            <a:r>
              <a:rPr lang="da-DK" dirty="0" err="1">
                <a:solidFill>
                  <a:srgbClr val="44546A"/>
                </a:solidFill>
              </a:rPr>
              <a:t>Staging</a:t>
            </a:r>
            <a:r>
              <a:rPr lang="da-DK" dirty="0">
                <a:solidFill>
                  <a:srgbClr val="44546A"/>
                </a:solidFill>
              </a:rPr>
              <a:t> </a:t>
            </a:r>
            <a:r>
              <a:rPr lang="da-DK" dirty="0" err="1">
                <a:solidFill>
                  <a:srgbClr val="44546A"/>
                </a:solidFill>
              </a:rPr>
              <a:t>Tables</a:t>
            </a:r>
            <a:endParaRPr lang="da-DK" dirty="0">
              <a:solidFill>
                <a:srgbClr val="44546A"/>
              </a:solidFill>
            </a:endParaRPr>
          </a:p>
        </p:txBody>
      </p:sp>
      <p:sp>
        <p:nvSpPr>
          <p:cNvPr id="17" name="Oval 16">
            <a:extLst>
              <a:ext uri="{FF2B5EF4-FFF2-40B4-BE49-F238E27FC236}">
                <a16:creationId xmlns:a16="http://schemas.microsoft.com/office/drawing/2014/main" id="{9E70237A-7124-48A6-BAEC-DAE9D03201FD}"/>
              </a:ext>
            </a:extLst>
          </p:cNvPr>
          <p:cNvSpPr/>
          <p:nvPr/>
        </p:nvSpPr>
        <p:spPr>
          <a:xfrm>
            <a:off x="8805299" y="4024304"/>
            <a:ext cx="1769602" cy="10395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ctangle 17">
            <a:extLst>
              <a:ext uri="{FF2B5EF4-FFF2-40B4-BE49-F238E27FC236}">
                <a16:creationId xmlns:a16="http://schemas.microsoft.com/office/drawing/2014/main" id="{63C864DD-8537-4853-A5F5-0091D0FEBD4A}"/>
              </a:ext>
            </a:extLst>
          </p:cNvPr>
          <p:cNvSpPr/>
          <p:nvPr/>
        </p:nvSpPr>
        <p:spPr>
          <a:xfrm>
            <a:off x="7455963" y="5675400"/>
            <a:ext cx="4468274" cy="369332"/>
          </a:xfrm>
          <a:prstGeom prst="rect">
            <a:avLst/>
          </a:prstGeom>
        </p:spPr>
        <p:txBody>
          <a:bodyPr wrap="none">
            <a:spAutoFit/>
          </a:bodyPr>
          <a:lstStyle/>
          <a:p>
            <a:r>
              <a:rPr lang="da-DK" dirty="0">
                <a:solidFill>
                  <a:srgbClr val="FF0000"/>
                </a:solidFill>
              </a:rPr>
              <a:t>Never ever </a:t>
            </a:r>
            <a:r>
              <a:rPr lang="da-DK" dirty="0" err="1">
                <a:solidFill>
                  <a:srgbClr val="FF0000"/>
                </a:solidFill>
              </a:rPr>
              <a:t>build</a:t>
            </a:r>
            <a:r>
              <a:rPr lang="da-DK" dirty="0">
                <a:solidFill>
                  <a:srgbClr val="FF0000"/>
                </a:solidFill>
              </a:rPr>
              <a:t> BI products on top of </a:t>
            </a:r>
            <a:r>
              <a:rPr lang="da-DK" dirty="0" err="1">
                <a:solidFill>
                  <a:srgbClr val="FF0000"/>
                </a:solidFill>
              </a:rPr>
              <a:t>these</a:t>
            </a:r>
            <a:endParaRPr lang="da-DK" dirty="0">
              <a:solidFill>
                <a:srgbClr val="FF0000"/>
              </a:solidFill>
            </a:endParaRPr>
          </a:p>
        </p:txBody>
      </p:sp>
      <p:pic>
        <p:nvPicPr>
          <p:cNvPr id="21" name="Graphic 20" descr="Table">
            <a:extLst>
              <a:ext uri="{FF2B5EF4-FFF2-40B4-BE49-F238E27FC236}">
                <a16:creationId xmlns:a16="http://schemas.microsoft.com/office/drawing/2014/main" id="{564B8657-CFEB-4365-9707-76CD7411C5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09899" y="1258326"/>
            <a:ext cx="1295400" cy="1295400"/>
          </a:xfrm>
          <a:prstGeom prst="rect">
            <a:avLst/>
          </a:prstGeom>
        </p:spPr>
      </p:pic>
      <p:pic>
        <p:nvPicPr>
          <p:cNvPr id="20" name="Graphic 19" descr="Eye">
            <a:extLst>
              <a:ext uri="{FF2B5EF4-FFF2-40B4-BE49-F238E27FC236}">
                <a16:creationId xmlns:a16="http://schemas.microsoft.com/office/drawing/2014/main" id="{314ECAEF-319F-40EB-B176-FB2483D8F2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00399" y="1461810"/>
            <a:ext cx="914400" cy="914400"/>
          </a:xfrm>
          <a:prstGeom prst="rect">
            <a:avLst/>
          </a:prstGeom>
        </p:spPr>
      </p:pic>
      <p:sp>
        <p:nvSpPr>
          <p:cNvPr id="22" name="Rectangle 21">
            <a:extLst>
              <a:ext uri="{FF2B5EF4-FFF2-40B4-BE49-F238E27FC236}">
                <a16:creationId xmlns:a16="http://schemas.microsoft.com/office/drawing/2014/main" id="{2E25E0EB-5578-429D-8057-C6A4025F7DD5}"/>
              </a:ext>
            </a:extLst>
          </p:cNvPr>
          <p:cNvSpPr/>
          <p:nvPr/>
        </p:nvSpPr>
        <p:spPr>
          <a:xfrm>
            <a:off x="8885698" y="1764832"/>
            <a:ext cx="2709402" cy="646331"/>
          </a:xfrm>
          <a:prstGeom prst="rect">
            <a:avLst/>
          </a:prstGeom>
        </p:spPr>
        <p:txBody>
          <a:bodyPr wrap="square">
            <a:spAutoFit/>
          </a:bodyPr>
          <a:lstStyle/>
          <a:p>
            <a:r>
              <a:rPr lang="en-US" dirty="0">
                <a:solidFill>
                  <a:srgbClr val="44546A"/>
                </a:solidFill>
              </a:rPr>
              <a:t>V</a:t>
            </a:r>
            <a:r>
              <a:rPr lang="da-DK" dirty="0" err="1">
                <a:solidFill>
                  <a:srgbClr val="44546A"/>
                </a:solidFill>
              </a:rPr>
              <a:t>iews</a:t>
            </a:r>
            <a:r>
              <a:rPr lang="da-DK" dirty="0">
                <a:solidFill>
                  <a:srgbClr val="44546A"/>
                </a:solidFill>
              </a:rPr>
              <a:t> for </a:t>
            </a:r>
            <a:r>
              <a:rPr lang="da-DK" dirty="0" err="1">
                <a:solidFill>
                  <a:srgbClr val="44546A"/>
                </a:solidFill>
              </a:rPr>
              <a:t>each</a:t>
            </a:r>
            <a:r>
              <a:rPr lang="da-DK" dirty="0">
                <a:solidFill>
                  <a:srgbClr val="44546A"/>
                </a:solidFill>
              </a:rPr>
              <a:t> BI</a:t>
            </a:r>
          </a:p>
          <a:p>
            <a:r>
              <a:rPr lang="da-DK" dirty="0">
                <a:solidFill>
                  <a:srgbClr val="44546A"/>
                </a:solidFill>
              </a:rPr>
              <a:t>data product</a:t>
            </a:r>
          </a:p>
        </p:txBody>
      </p:sp>
    </p:spTree>
    <p:extLst>
      <p:ext uri="{BB962C8B-B14F-4D97-AF65-F5344CB8AC3E}">
        <p14:creationId xmlns:p14="http://schemas.microsoft.com/office/powerpoint/2010/main" val="1648194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5DBD12-4756-40C3-BB1B-B490A5A91983}"/>
              </a:ext>
            </a:extLst>
          </p:cNvPr>
          <p:cNvSpPr/>
          <p:nvPr/>
        </p:nvSpPr>
        <p:spPr>
          <a:xfrm>
            <a:off x="464916" y="1564672"/>
            <a:ext cx="11262167" cy="143526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t>DATA WAREHOUSE</a:t>
            </a:r>
            <a:endParaRPr lang="da-DK" b="1" dirty="0"/>
          </a:p>
        </p:txBody>
      </p:sp>
      <p:sp>
        <p:nvSpPr>
          <p:cNvPr id="4" name="Rectangle 3">
            <a:extLst>
              <a:ext uri="{FF2B5EF4-FFF2-40B4-BE49-F238E27FC236}">
                <a16:creationId xmlns:a16="http://schemas.microsoft.com/office/drawing/2014/main" id="{2FC5B7BF-D33E-4D9B-B6AF-8C40FE21C14D}"/>
              </a:ext>
            </a:extLst>
          </p:cNvPr>
          <p:cNvSpPr/>
          <p:nvPr/>
        </p:nvSpPr>
        <p:spPr>
          <a:xfrm>
            <a:off x="464916" y="3136739"/>
            <a:ext cx="11262167" cy="143526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t>POWER BI DESKTOP</a:t>
            </a:r>
            <a:endParaRPr lang="da-DK" b="1" dirty="0"/>
          </a:p>
        </p:txBody>
      </p:sp>
      <p:sp>
        <p:nvSpPr>
          <p:cNvPr id="2" name="Title 1">
            <a:extLst>
              <a:ext uri="{FF2B5EF4-FFF2-40B4-BE49-F238E27FC236}">
                <a16:creationId xmlns:a16="http://schemas.microsoft.com/office/drawing/2014/main" id="{00A12BF2-CC83-41E4-9270-D05B279DC4BE}"/>
              </a:ext>
            </a:extLst>
          </p:cNvPr>
          <p:cNvSpPr>
            <a:spLocks noGrp="1"/>
          </p:cNvSpPr>
          <p:nvPr>
            <p:ph type="title"/>
          </p:nvPr>
        </p:nvSpPr>
        <p:spPr/>
        <p:txBody>
          <a:bodyPr/>
          <a:lstStyle/>
          <a:p>
            <a:r>
              <a:rPr lang="en-US" dirty="0"/>
              <a:t>Six places of logic</a:t>
            </a:r>
            <a:endParaRPr lang="da-DK" dirty="0"/>
          </a:p>
        </p:txBody>
      </p:sp>
      <p:sp>
        <p:nvSpPr>
          <p:cNvPr id="3" name="Content Placeholder 2">
            <a:extLst>
              <a:ext uri="{FF2B5EF4-FFF2-40B4-BE49-F238E27FC236}">
                <a16:creationId xmlns:a16="http://schemas.microsoft.com/office/drawing/2014/main" id="{5AD3A74E-0637-466D-B990-27F09E93B44A}"/>
              </a:ext>
            </a:extLst>
          </p:cNvPr>
          <p:cNvSpPr>
            <a:spLocks noGrp="1"/>
          </p:cNvSpPr>
          <p:nvPr>
            <p:ph idx="1"/>
          </p:nvPr>
        </p:nvSpPr>
        <p:spPr>
          <a:xfrm>
            <a:off x="464917" y="1564672"/>
            <a:ext cx="11051894" cy="5189156"/>
          </a:xfrm>
        </p:spPr>
        <p:txBody>
          <a:bodyPr/>
          <a:lstStyle/>
          <a:p>
            <a:pPr marL="514350" indent="-514350">
              <a:buFont typeface="+mj-lt"/>
              <a:buAutoNum type="arabicPeriod"/>
            </a:pPr>
            <a:r>
              <a:rPr lang="en-US" dirty="0"/>
              <a:t>ELT/ETL Data Transformation Process</a:t>
            </a:r>
          </a:p>
          <a:p>
            <a:pPr marL="514350" indent="-514350">
              <a:buFont typeface="+mj-lt"/>
              <a:buAutoNum type="arabicPeriod"/>
            </a:pPr>
            <a:r>
              <a:rPr lang="en-US" dirty="0"/>
              <a:t>Fact and Dimension Tables</a:t>
            </a:r>
          </a:p>
          <a:p>
            <a:pPr marL="514350" indent="-514350">
              <a:buFont typeface="+mj-lt"/>
              <a:buAutoNum type="arabicPeriod"/>
            </a:pPr>
            <a:r>
              <a:rPr lang="en-US" dirty="0"/>
              <a:t>SQL Views</a:t>
            </a:r>
          </a:p>
          <a:p>
            <a:pPr marL="514350" indent="-514350">
              <a:buFont typeface="+mj-lt"/>
              <a:buAutoNum type="arabicPeriod"/>
            </a:pPr>
            <a:r>
              <a:rPr lang="en-US" dirty="0"/>
              <a:t>M Queries</a:t>
            </a:r>
          </a:p>
          <a:p>
            <a:pPr marL="514350" indent="-514350">
              <a:buFont typeface="+mj-lt"/>
              <a:buAutoNum type="arabicPeriod"/>
            </a:pPr>
            <a:r>
              <a:rPr lang="en-US" dirty="0"/>
              <a:t>DAX calculated tables and columns</a:t>
            </a:r>
          </a:p>
          <a:p>
            <a:pPr marL="514350" indent="-514350">
              <a:buFont typeface="+mj-lt"/>
              <a:buAutoNum type="arabicPeriod"/>
            </a:pPr>
            <a:r>
              <a:rPr lang="en-US" dirty="0"/>
              <a:t>DAX measures</a:t>
            </a:r>
          </a:p>
          <a:p>
            <a:pPr marL="514350" indent="-514350">
              <a:buFont typeface="+mj-lt"/>
              <a:buAutoNum type="arabicPeriod"/>
            </a:pPr>
            <a:endParaRPr lang="en-US" dirty="0"/>
          </a:p>
          <a:p>
            <a:r>
              <a:rPr lang="en-US" dirty="0"/>
              <a:t>Where do you think it’s best to place </a:t>
            </a:r>
            <a:r>
              <a:rPr lang="en-US"/>
              <a:t>business logic?</a:t>
            </a:r>
            <a:endParaRPr lang="da-DK" dirty="0"/>
          </a:p>
        </p:txBody>
      </p:sp>
    </p:spTree>
    <p:extLst>
      <p:ext uri="{BB962C8B-B14F-4D97-AF65-F5344CB8AC3E}">
        <p14:creationId xmlns:p14="http://schemas.microsoft.com/office/powerpoint/2010/main" val="3374378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0063-319D-48E6-9658-20F34F414190}"/>
              </a:ext>
            </a:extLst>
          </p:cNvPr>
          <p:cNvSpPr>
            <a:spLocks noGrp="1"/>
          </p:cNvSpPr>
          <p:nvPr>
            <p:ph type="title"/>
          </p:nvPr>
        </p:nvSpPr>
        <p:spPr/>
        <p:txBody>
          <a:bodyPr/>
          <a:lstStyle/>
          <a:p>
            <a:r>
              <a:rPr lang="en-US" dirty="0"/>
              <a:t>Creating views</a:t>
            </a:r>
            <a:endParaRPr lang="da-DK" dirty="0"/>
          </a:p>
        </p:txBody>
      </p:sp>
      <p:sp>
        <p:nvSpPr>
          <p:cNvPr id="3" name="Content Placeholder 2">
            <a:extLst>
              <a:ext uri="{FF2B5EF4-FFF2-40B4-BE49-F238E27FC236}">
                <a16:creationId xmlns:a16="http://schemas.microsoft.com/office/drawing/2014/main" id="{FE124889-2193-46B5-B98C-1D76B610E59A}"/>
              </a:ext>
            </a:extLst>
          </p:cNvPr>
          <p:cNvSpPr>
            <a:spLocks noGrp="1"/>
          </p:cNvSpPr>
          <p:nvPr>
            <p:ph idx="1"/>
          </p:nvPr>
        </p:nvSpPr>
        <p:spPr/>
        <p:txBody>
          <a:bodyPr/>
          <a:lstStyle/>
          <a:p>
            <a:r>
              <a:rPr lang="en-US" dirty="0"/>
              <a:t>In Management Studio, create a view from the Object Explorer</a:t>
            </a:r>
          </a:p>
          <a:p>
            <a:endParaRPr lang="en-US" dirty="0"/>
          </a:p>
          <a:p>
            <a:r>
              <a:rPr lang="en-US" dirty="0"/>
              <a:t>You can decide not to include any columns not relevant for reporting (e.g. flags used in the ETL process or likewise)</a:t>
            </a:r>
            <a:endParaRPr lang="da-DK" dirty="0"/>
          </a:p>
        </p:txBody>
      </p:sp>
      <p:pic>
        <p:nvPicPr>
          <p:cNvPr id="4" name="Picture 3">
            <a:extLst>
              <a:ext uri="{FF2B5EF4-FFF2-40B4-BE49-F238E27FC236}">
                <a16:creationId xmlns:a16="http://schemas.microsoft.com/office/drawing/2014/main" id="{6EEF3C66-EDEC-487A-BE56-5A0B01DD803D}"/>
              </a:ext>
            </a:extLst>
          </p:cNvPr>
          <p:cNvPicPr>
            <a:picLocks noChangeAspect="1"/>
          </p:cNvPicPr>
          <p:nvPr/>
        </p:nvPicPr>
        <p:blipFill>
          <a:blip r:embed="rId2"/>
          <a:stretch>
            <a:fillRect/>
          </a:stretch>
        </p:blipFill>
        <p:spPr>
          <a:xfrm>
            <a:off x="6095999" y="3429000"/>
            <a:ext cx="5389445" cy="3059531"/>
          </a:xfrm>
          <a:prstGeom prst="rect">
            <a:avLst/>
          </a:prstGeom>
        </p:spPr>
      </p:pic>
    </p:spTree>
    <p:extLst>
      <p:ext uri="{BB962C8B-B14F-4D97-AF65-F5344CB8AC3E}">
        <p14:creationId xmlns:p14="http://schemas.microsoft.com/office/powerpoint/2010/main" val="3047529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26411-4719-418D-842B-62E522E85A2C}"/>
              </a:ext>
            </a:extLst>
          </p:cNvPr>
          <p:cNvSpPr>
            <a:spLocks noGrp="1"/>
          </p:cNvSpPr>
          <p:nvPr>
            <p:ph type="title"/>
          </p:nvPr>
        </p:nvSpPr>
        <p:spPr/>
        <p:txBody>
          <a:bodyPr/>
          <a:lstStyle/>
          <a:p>
            <a:r>
              <a:rPr lang="en-US" dirty="0"/>
              <a:t>Data profiling</a:t>
            </a:r>
            <a:endParaRPr lang="da-DK" dirty="0"/>
          </a:p>
        </p:txBody>
      </p:sp>
      <p:sp>
        <p:nvSpPr>
          <p:cNvPr id="3" name="Content Placeholder 2">
            <a:extLst>
              <a:ext uri="{FF2B5EF4-FFF2-40B4-BE49-F238E27FC236}">
                <a16:creationId xmlns:a16="http://schemas.microsoft.com/office/drawing/2014/main" id="{58B0DB08-6F4E-4ED1-B425-38A7734BF2C8}"/>
              </a:ext>
            </a:extLst>
          </p:cNvPr>
          <p:cNvSpPr>
            <a:spLocks noGrp="1"/>
          </p:cNvSpPr>
          <p:nvPr>
            <p:ph idx="1"/>
          </p:nvPr>
        </p:nvSpPr>
        <p:spPr>
          <a:xfrm>
            <a:off x="464917" y="1564672"/>
            <a:ext cx="4338438" cy="5189156"/>
          </a:xfrm>
        </p:spPr>
        <p:txBody>
          <a:bodyPr/>
          <a:lstStyle/>
          <a:p>
            <a:r>
              <a:rPr lang="en-US" dirty="0"/>
              <a:t>Easy way to check if you have the data to build the reporting solution on.</a:t>
            </a:r>
          </a:p>
          <a:p>
            <a:endParaRPr lang="en-US" dirty="0"/>
          </a:p>
          <a:p>
            <a:r>
              <a:rPr lang="en-US" dirty="0"/>
              <a:t>Do not trust data just because it appears in another reporting solution – it could be disguised in transformations</a:t>
            </a:r>
          </a:p>
          <a:p>
            <a:endParaRPr lang="en-US" dirty="0"/>
          </a:p>
        </p:txBody>
      </p:sp>
      <p:pic>
        <p:nvPicPr>
          <p:cNvPr id="5" name="Picture 4">
            <a:extLst>
              <a:ext uri="{FF2B5EF4-FFF2-40B4-BE49-F238E27FC236}">
                <a16:creationId xmlns:a16="http://schemas.microsoft.com/office/drawing/2014/main" id="{17E71383-E119-43D6-BAFF-252B1FAF05D4}"/>
              </a:ext>
            </a:extLst>
          </p:cNvPr>
          <p:cNvPicPr>
            <a:picLocks noChangeAspect="1"/>
          </p:cNvPicPr>
          <p:nvPr/>
        </p:nvPicPr>
        <p:blipFill>
          <a:blip r:embed="rId3"/>
          <a:stretch>
            <a:fillRect/>
          </a:stretch>
        </p:blipFill>
        <p:spPr>
          <a:xfrm>
            <a:off x="4933577" y="1564672"/>
            <a:ext cx="7078737" cy="4450814"/>
          </a:xfrm>
          <a:prstGeom prst="rect">
            <a:avLst/>
          </a:prstGeom>
        </p:spPr>
      </p:pic>
      <p:sp>
        <p:nvSpPr>
          <p:cNvPr id="6" name="Oval 5">
            <a:extLst>
              <a:ext uri="{FF2B5EF4-FFF2-40B4-BE49-F238E27FC236}">
                <a16:creationId xmlns:a16="http://schemas.microsoft.com/office/drawing/2014/main" id="{4AE9187E-68DA-4316-93EE-A62FED54B2AC}"/>
              </a:ext>
            </a:extLst>
          </p:cNvPr>
          <p:cNvSpPr/>
          <p:nvPr/>
        </p:nvSpPr>
        <p:spPr>
          <a:xfrm>
            <a:off x="6558271" y="1429735"/>
            <a:ext cx="944025" cy="822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13944566-FCF7-4B8B-901C-C63F65F601BF}"/>
              </a:ext>
            </a:extLst>
          </p:cNvPr>
          <p:cNvSpPr/>
          <p:nvPr/>
        </p:nvSpPr>
        <p:spPr>
          <a:xfrm>
            <a:off x="766731" y="5646154"/>
            <a:ext cx="2949590" cy="369332"/>
          </a:xfrm>
          <a:prstGeom prst="rect">
            <a:avLst/>
          </a:prstGeom>
        </p:spPr>
        <p:txBody>
          <a:bodyPr wrap="none">
            <a:spAutoFit/>
          </a:bodyPr>
          <a:lstStyle/>
          <a:p>
            <a:r>
              <a:rPr lang="en-US" dirty="0">
                <a:solidFill>
                  <a:schemeClr val="tx1">
                    <a:lumMod val="50000"/>
                    <a:lumOff val="50000"/>
                  </a:schemeClr>
                </a:solidFill>
              </a:rPr>
              <a:t>Think “data quality” from DAI</a:t>
            </a:r>
            <a:endParaRPr lang="da-DK" dirty="0">
              <a:solidFill>
                <a:schemeClr val="tx1">
                  <a:lumMod val="50000"/>
                  <a:lumOff val="50000"/>
                </a:schemeClr>
              </a:solidFill>
            </a:endParaRPr>
          </a:p>
        </p:txBody>
      </p:sp>
    </p:spTree>
    <p:extLst>
      <p:ext uri="{BB962C8B-B14F-4D97-AF65-F5344CB8AC3E}">
        <p14:creationId xmlns:p14="http://schemas.microsoft.com/office/powerpoint/2010/main" val="530848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61DF-790E-4C95-9596-7A8C6D4448E8}"/>
              </a:ext>
            </a:extLst>
          </p:cNvPr>
          <p:cNvSpPr>
            <a:spLocks noGrp="1"/>
          </p:cNvSpPr>
          <p:nvPr>
            <p:ph type="title"/>
          </p:nvPr>
        </p:nvSpPr>
        <p:spPr/>
        <p:txBody>
          <a:bodyPr/>
          <a:lstStyle/>
          <a:p>
            <a:r>
              <a:rPr lang="en-US" dirty="0"/>
              <a:t>M-Query for simple result</a:t>
            </a:r>
            <a:endParaRPr lang="da-DK" dirty="0"/>
          </a:p>
        </p:txBody>
      </p:sp>
      <p:sp>
        <p:nvSpPr>
          <p:cNvPr id="3" name="Content Placeholder 2">
            <a:extLst>
              <a:ext uri="{FF2B5EF4-FFF2-40B4-BE49-F238E27FC236}">
                <a16:creationId xmlns:a16="http://schemas.microsoft.com/office/drawing/2014/main" id="{842D5096-6230-4C33-A5BB-9D500ABDC711}"/>
              </a:ext>
            </a:extLst>
          </p:cNvPr>
          <p:cNvSpPr>
            <a:spLocks noGrp="1"/>
          </p:cNvSpPr>
          <p:nvPr>
            <p:ph idx="1"/>
          </p:nvPr>
        </p:nvSpPr>
        <p:spPr/>
        <p:txBody>
          <a:bodyPr/>
          <a:lstStyle/>
          <a:p>
            <a:endParaRPr lang="da-DK"/>
          </a:p>
        </p:txBody>
      </p:sp>
      <p:pic>
        <p:nvPicPr>
          <p:cNvPr id="5" name="Picture 4">
            <a:extLst>
              <a:ext uri="{FF2B5EF4-FFF2-40B4-BE49-F238E27FC236}">
                <a16:creationId xmlns:a16="http://schemas.microsoft.com/office/drawing/2014/main" id="{CC7A2109-E13C-4DA5-920A-C28812D7EB67}"/>
              </a:ext>
            </a:extLst>
          </p:cNvPr>
          <p:cNvPicPr>
            <a:picLocks noChangeAspect="1"/>
          </p:cNvPicPr>
          <p:nvPr/>
        </p:nvPicPr>
        <p:blipFill>
          <a:blip r:embed="rId2"/>
          <a:stretch>
            <a:fillRect/>
          </a:stretch>
        </p:blipFill>
        <p:spPr>
          <a:xfrm>
            <a:off x="464916" y="1666629"/>
            <a:ext cx="9497750" cy="1762371"/>
          </a:xfrm>
          <a:prstGeom prst="rect">
            <a:avLst/>
          </a:prstGeom>
        </p:spPr>
      </p:pic>
      <p:pic>
        <p:nvPicPr>
          <p:cNvPr id="6" name="Picture 5">
            <a:extLst>
              <a:ext uri="{FF2B5EF4-FFF2-40B4-BE49-F238E27FC236}">
                <a16:creationId xmlns:a16="http://schemas.microsoft.com/office/drawing/2014/main" id="{331C783C-9F1D-4F82-AA4D-2DAE1E6761A8}"/>
              </a:ext>
            </a:extLst>
          </p:cNvPr>
          <p:cNvPicPr>
            <a:picLocks noChangeAspect="1"/>
          </p:cNvPicPr>
          <p:nvPr/>
        </p:nvPicPr>
        <p:blipFill>
          <a:blip r:embed="rId3"/>
          <a:stretch>
            <a:fillRect/>
          </a:stretch>
        </p:blipFill>
        <p:spPr>
          <a:xfrm>
            <a:off x="4885785" y="3148946"/>
            <a:ext cx="6841298" cy="3706839"/>
          </a:xfrm>
          <a:prstGeom prst="rect">
            <a:avLst/>
          </a:prstGeom>
        </p:spPr>
      </p:pic>
      <p:sp>
        <p:nvSpPr>
          <p:cNvPr id="7" name="Oval 6">
            <a:extLst>
              <a:ext uri="{FF2B5EF4-FFF2-40B4-BE49-F238E27FC236}">
                <a16:creationId xmlns:a16="http://schemas.microsoft.com/office/drawing/2014/main" id="{EA2CF2A8-3454-4469-8778-BFE47FE50321}"/>
              </a:ext>
            </a:extLst>
          </p:cNvPr>
          <p:cNvSpPr/>
          <p:nvPr/>
        </p:nvSpPr>
        <p:spPr>
          <a:xfrm>
            <a:off x="7737075" y="2191673"/>
            <a:ext cx="944025" cy="822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indhold 2">
            <a:extLst>
              <a:ext uri="{FF2B5EF4-FFF2-40B4-BE49-F238E27FC236}">
                <a16:creationId xmlns:a16="http://schemas.microsoft.com/office/drawing/2014/main" id="{D0B7B0B8-0486-4110-9476-4A0B6BE57FAF}"/>
              </a:ext>
            </a:extLst>
          </p:cNvPr>
          <p:cNvSpPr txBox="1">
            <a:spLocks/>
          </p:cNvSpPr>
          <p:nvPr/>
        </p:nvSpPr>
        <p:spPr>
          <a:xfrm>
            <a:off x="617317" y="3898900"/>
            <a:ext cx="4386484" cy="30073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S</a:t>
            </a:r>
            <a:r>
              <a:rPr lang="da-DK" sz="2000" dirty="0" err="1"/>
              <a:t>ource</a:t>
            </a:r>
            <a:r>
              <a:rPr lang="da-DK" sz="2000" dirty="0"/>
              <a:t> is a SQL </a:t>
            </a:r>
            <a:r>
              <a:rPr lang="da-DK" sz="2000" dirty="0" err="1"/>
              <a:t>connection</a:t>
            </a:r>
            <a:r>
              <a:rPr lang="da-DK" sz="2000" dirty="0"/>
              <a:t> </a:t>
            </a:r>
            <a:r>
              <a:rPr lang="da-DK" sz="2000" dirty="0" err="1"/>
              <a:t>string</a:t>
            </a:r>
            <a:r>
              <a:rPr lang="da-DK" sz="2000" dirty="0"/>
              <a:t> to </a:t>
            </a:r>
            <a:r>
              <a:rPr lang="da-DK" sz="2000" dirty="0" err="1"/>
              <a:t>localhost</a:t>
            </a:r>
            <a:endParaRPr lang="da-DK" sz="2000" dirty="0"/>
          </a:p>
          <a:p>
            <a:pPr marL="0" indent="0">
              <a:buNone/>
            </a:pPr>
            <a:r>
              <a:rPr lang="en-US" sz="2000" dirty="0"/>
              <a:t>A</a:t>
            </a:r>
            <a:r>
              <a:rPr lang="da-DK" sz="2000" dirty="0"/>
              <a:t>dventureworks2019 </a:t>
            </a:r>
            <a:r>
              <a:rPr lang="da-DK" sz="2000" dirty="0" err="1"/>
              <a:t>specifies</a:t>
            </a:r>
            <a:r>
              <a:rPr lang="da-DK" sz="2000" dirty="0"/>
              <a:t> </a:t>
            </a:r>
            <a:r>
              <a:rPr lang="da-DK" sz="2000" dirty="0" err="1"/>
              <a:t>which</a:t>
            </a:r>
            <a:r>
              <a:rPr lang="da-DK" sz="2000" dirty="0"/>
              <a:t> database to </a:t>
            </a:r>
            <a:r>
              <a:rPr lang="da-DK" sz="2000" dirty="0" err="1"/>
              <a:t>connect</a:t>
            </a:r>
            <a:r>
              <a:rPr lang="da-DK" sz="2000" dirty="0"/>
              <a:t> to </a:t>
            </a:r>
            <a:r>
              <a:rPr lang="da-DK" sz="2000" dirty="0" err="1"/>
              <a:t>to</a:t>
            </a:r>
            <a:r>
              <a:rPr lang="da-DK" sz="2000" dirty="0"/>
              <a:t> at [Data] </a:t>
            </a:r>
            <a:r>
              <a:rPr lang="da-DK" sz="2000" dirty="0" err="1"/>
              <a:t>retrieves</a:t>
            </a:r>
            <a:r>
              <a:rPr lang="da-DK" sz="2000" dirty="0"/>
              <a:t> all the </a:t>
            </a:r>
            <a:r>
              <a:rPr lang="da-DK" sz="2000" dirty="0" err="1"/>
              <a:t>tables</a:t>
            </a:r>
            <a:r>
              <a:rPr lang="da-DK" sz="2000" dirty="0"/>
              <a:t> in </a:t>
            </a:r>
            <a:r>
              <a:rPr lang="da-DK" sz="2000" dirty="0" err="1"/>
              <a:t>that</a:t>
            </a:r>
            <a:r>
              <a:rPr lang="da-DK" sz="2000" dirty="0"/>
              <a:t> DB</a:t>
            </a:r>
          </a:p>
          <a:p>
            <a:pPr marL="0" indent="0">
              <a:buNone/>
            </a:pPr>
            <a:r>
              <a:rPr lang="en-US" sz="2000" dirty="0" err="1"/>
              <a:t>dboFactInternetSales</a:t>
            </a:r>
            <a:r>
              <a:rPr lang="en-US" sz="2000" dirty="0"/>
              <a:t> specifies the table to get and retrieves all the records in that table.</a:t>
            </a:r>
            <a:endParaRPr lang="da-DK" sz="2000" dirty="0"/>
          </a:p>
        </p:txBody>
      </p:sp>
      <p:sp>
        <p:nvSpPr>
          <p:cNvPr id="10" name="Arrow: Right 9">
            <a:extLst>
              <a:ext uri="{FF2B5EF4-FFF2-40B4-BE49-F238E27FC236}">
                <a16:creationId xmlns:a16="http://schemas.microsoft.com/office/drawing/2014/main" id="{59DA7BBA-DF5F-4DE4-9BDA-5C19640B5430}"/>
              </a:ext>
            </a:extLst>
          </p:cNvPr>
          <p:cNvSpPr/>
          <p:nvPr/>
        </p:nvSpPr>
        <p:spPr>
          <a:xfrm rot="19303445">
            <a:off x="4718827" y="4559300"/>
            <a:ext cx="333915" cy="177800"/>
          </a:xfrm>
          <a:prstGeom prst="rightArrow">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100088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DFAAE-A1EE-49DB-A80C-1B4FD83D874C}"/>
              </a:ext>
            </a:extLst>
          </p:cNvPr>
          <p:cNvSpPr>
            <a:spLocks noGrp="1"/>
          </p:cNvSpPr>
          <p:nvPr>
            <p:ph type="title"/>
          </p:nvPr>
        </p:nvSpPr>
        <p:spPr/>
        <p:txBody>
          <a:bodyPr/>
          <a:lstStyle/>
          <a:p>
            <a:r>
              <a:rPr lang="en-US" dirty="0"/>
              <a:t>Query evaluation in Power Query</a:t>
            </a:r>
            <a:endParaRPr lang="da-DK" dirty="0"/>
          </a:p>
        </p:txBody>
      </p:sp>
      <p:sp>
        <p:nvSpPr>
          <p:cNvPr id="3" name="Content Placeholder 2">
            <a:extLst>
              <a:ext uri="{FF2B5EF4-FFF2-40B4-BE49-F238E27FC236}">
                <a16:creationId xmlns:a16="http://schemas.microsoft.com/office/drawing/2014/main" id="{D3276669-F435-47E2-B106-5C3B043E8ACA}"/>
              </a:ext>
            </a:extLst>
          </p:cNvPr>
          <p:cNvSpPr>
            <a:spLocks noGrp="1"/>
          </p:cNvSpPr>
          <p:nvPr>
            <p:ph idx="1"/>
          </p:nvPr>
        </p:nvSpPr>
        <p:spPr/>
        <p:txBody>
          <a:bodyPr/>
          <a:lstStyle/>
          <a:p>
            <a:endParaRPr lang="da-DK" dirty="0"/>
          </a:p>
        </p:txBody>
      </p:sp>
      <p:pic>
        <p:nvPicPr>
          <p:cNvPr id="1026" name="Picture 2" descr="Query evaluation diagram as an overview.">
            <a:extLst>
              <a:ext uri="{FF2B5EF4-FFF2-40B4-BE49-F238E27FC236}">
                <a16:creationId xmlns:a16="http://schemas.microsoft.com/office/drawing/2014/main" id="{B727E39C-F5F7-4796-AE1A-461945D746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6864" y="1612270"/>
            <a:ext cx="6258268" cy="40321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8D8B292-80CD-4D39-A5BD-B04086C8791E}"/>
              </a:ext>
            </a:extLst>
          </p:cNvPr>
          <p:cNvPicPr>
            <a:picLocks noChangeAspect="1"/>
          </p:cNvPicPr>
          <p:nvPr/>
        </p:nvPicPr>
        <p:blipFill rotWithShape="1">
          <a:blip r:embed="rId3"/>
          <a:srcRect r="22815" b="53010"/>
          <a:stretch/>
        </p:blipFill>
        <p:spPr>
          <a:xfrm rot="1540865">
            <a:off x="42787" y="3704814"/>
            <a:ext cx="5314147" cy="1752957"/>
          </a:xfrm>
          <a:prstGeom prst="rect">
            <a:avLst/>
          </a:prstGeom>
        </p:spPr>
      </p:pic>
      <p:pic>
        <p:nvPicPr>
          <p:cNvPr id="4" name="Picture 3">
            <a:extLst>
              <a:ext uri="{FF2B5EF4-FFF2-40B4-BE49-F238E27FC236}">
                <a16:creationId xmlns:a16="http://schemas.microsoft.com/office/drawing/2014/main" id="{76B9BFF0-8521-46B4-8750-F809D2467441}"/>
              </a:ext>
            </a:extLst>
          </p:cNvPr>
          <p:cNvPicPr>
            <a:picLocks noChangeAspect="1"/>
          </p:cNvPicPr>
          <p:nvPr/>
        </p:nvPicPr>
        <p:blipFill>
          <a:blip r:embed="rId4"/>
          <a:stretch>
            <a:fillRect/>
          </a:stretch>
        </p:blipFill>
        <p:spPr>
          <a:xfrm>
            <a:off x="3234773" y="5412712"/>
            <a:ext cx="5722449" cy="971131"/>
          </a:xfrm>
          <a:prstGeom prst="rect">
            <a:avLst/>
          </a:prstGeom>
        </p:spPr>
      </p:pic>
      <p:pic>
        <p:nvPicPr>
          <p:cNvPr id="6" name="Picture 5">
            <a:extLst>
              <a:ext uri="{FF2B5EF4-FFF2-40B4-BE49-F238E27FC236}">
                <a16:creationId xmlns:a16="http://schemas.microsoft.com/office/drawing/2014/main" id="{121F2975-6EEA-4A41-9087-56310BEDB26A}"/>
              </a:ext>
            </a:extLst>
          </p:cNvPr>
          <p:cNvPicPr>
            <a:picLocks noChangeAspect="1"/>
          </p:cNvPicPr>
          <p:nvPr/>
        </p:nvPicPr>
        <p:blipFill>
          <a:blip r:embed="rId5"/>
          <a:stretch>
            <a:fillRect/>
          </a:stretch>
        </p:blipFill>
        <p:spPr>
          <a:xfrm rot="20132153">
            <a:off x="7800038" y="3135854"/>
            <a:ext cx="3678918" cy="1995894"/>
          </a:xfrm>
          <a:prstGeom prst="rect">
            <a:avLst/>
          </a:prstGeom>
        </p:spPr>
      </p:pic>
      <p:grpSp>
        <p:nvGrpSpPr>
          <p:cNvPr id="11" name="Gruppe 32">
            <a:extLst>
              <a:ext uri="{FF2B5EF4-FFF2-40B4-BE49-F238E27FC236}">
                <a16:creationId xmlns:a16="http://schemas.microsoft.com/office/drawing/2014/main" id="{3FC56B2E-5B32-4284-9659-FCD839443D1F}"/>
              </a:ext>
            </a:extLst>
          </p:cNvPr>
          <p:cNvGrpSpPr/>
          <p:nvPr/>
        </p:nvGrpSpPr>
        <p:grpSpPr>
          <a:xfrm>
            <a:off x="649863" y="4711245"/>
            <a:ext cx="2833823" cy="1164166"/>
            <a:chOff x="6258500" y="5009003"/>
            <a:chExt cx="1725248" cy="708751"/>
          </a:xfrm>
        </p:grpSpPr>
        <p:pic>
          <p:nvPicPr>
            <p:cNvPr id="12" name="Picture 2" descr="File:Power bi logo black.svg - Wikimedia Commons">
              <a:extLst>
                <a:ext uri="{FF2B5EF4-FFF2-40B4-BE49-F238E27FC236}">
                  <a16:creationId xmlns:a16="http://schemas.microsoft.com/office/drawing/2014/main" id="{E4A56033-9B32-42B9-AA00-1E1DD913C2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8500" y="5009003"/>
              <a:ext cx="708751" cy="708751"/>
            </a:xfrm>
            <a:prstGeom prst="rect">
              <a:avLst/>
            </a:prstGeom>
            <a:noFill/>
            <a:extLst>
              <a:ext uri="{909E8E84-426E-40DD-AFC4-6F175D3DCCD1}">
                <a14:hiddenFill xmlns:a14="http://schemas.microsoft.com/office/drawing/2010/main">
                  <a:solidFill>
                    <a:srgbClr val="FFFFFF"/>
                  </a:solidFill>
                </a14:hiddenFill>
              </a:ext>
            </a:extLst>
          </p:spPr>
        </p:pic>
        <p:sp>
          <p:nvSpPr>
            <p:cNvPr id="13" name="Rektangel 35">
              <a:extLst>
                <a:ext uri="{FF2B5EF4-FFF2-40B4-BE49-F238E27FC236}">
                  <a16:creationId xmlns:a16="http://schemas.microsoft.com/office/drawing/2014/main" id="{C5E67548-ABF0-40CC-8417-AE6F388FB4EE}"/>
                </a:ext>
              </a:extLst>
            </p:cNvPr>
            <p:cNvSpPr/>
            <p:nvPr/>
          </p:nvSpPr>
          <p:spPr>
            <a:xfrm>
              <a:off x="6967251" y="5062239"/>
              <a:ext cx="1016497" cy="646331"/>
            </a:xfrm>
            <a:prstGeom prst="rect">
              <a:avLst/>
            </a:prstGeom>
          </p:spPr>
          <p:txBody>
            <a:bodyPr wrap="none">
              <a:spAutoFit/>
            </a:bodyPr>
            <a:lstStyle/>
            <a:p>
              <a:r>
                <a:rPr lang="da-DK" dirty="0">
                  <a:solidFill>
                    <a:srgbClr val="44546A"/>
                  </a:solidFill>
                </a:rPr>
                <a:t>Power BI</a:t>
              </a:r>
            </a:p>
            <a:p>
              <a:r>
                <a:rPr lang="da-DK" dirty="0">
                  <a:solidFill>
                    <a:srgbClr val="44546A"/>
                  </a:solidFill>
                </a:rPr>
                <a:t>Desktop</a:t>
              </a:r>
            </a:p>
          </p:txBody>
        </p:sp>
      </p:grpSp>
    </p:spTree>
    <p:extLst>
      <p:ext uri="{BB962C8B-B14F-4D97-AF65-F5344CB8AC3E}">
        <p14:creationId xmlns:p14="http://schemas.microsoft.com/office/powerpoint/2010/main" val="108717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16667E-6 4.44444E-6 C 0.03685 -0.02408 0.07579 -0.01899 0.11081 -0.07107 C 0.13021 -0.14028 0.10977 -0.1757 0.11771 -0.24144 " pathEditMode="relative" rAng="0" ptsTypes="AAA">
                                      <p:cBhvr>
                                        <p:cTn id="6" dur="2000" fill="hold"/>
                                        <p:tgtEl>
                                          <p:spTgt spid="5"/>
                                        </p:tgtEl>
                                        <p:attrNameLst>
                                          <p:attrName>ppt_x</p:attrName>
                                          <p:attrName>ppt_y</p:attrName>
                                        </p:attrNameLst>
                                      </p:cBhvr>
                                      <p:rCtr x="5977" y="-12083"/>
                                    </p:animMotion>
                                  </p:childTnLst>
                                </p:cTn>
                              </p:par>
                              <p:par>
                                <p:cTn id="7" presetID="6" presetClass="emph" presetSubtype="0" fill="hold" nodeType="withEffect">
                                  <p:stCondLst>
                                    <p:cond delay="0"/>
                                  </p:stCondLst>
                                  <p:childTnLst>
                                    <p:animScale>
                                      <p:cBhvr>
                                        <p:cTn id="8" dur="2000" fill="hold"/>
                                        <p:tgtEl>
                                          <p:spTgt spid="5"/>
                                        </p:tgtEl>
                                      </p:cBhvr>
                                      <p:by x="25000" y="25000"/>
                                    </p:animScale>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67D68-DD86-44F7-83FA-90E43F9A2E57}"/>
              </a:ext>
            </a:extLst>
          </p:cNvPr>
          <p:cNvSpPr>
            <a:spLocks noGrp="1"/>
          </p:cNvSpPr>
          <p:nvPr>
            <p:ph type="title"/>
          </p:nvPr>
        </p:nvSpPr>
        <p:spPr/>
        <p:txBody>
          <a:bodyPr/>
          <a:lstStyle/>
          <a:p>
            <a:r>
              <a:rPr lang="en-US" dirty="0"/>
              <a:t>Query folding</a:t>
            </a:r>
            <a:endParaRPr lang="da-DK" dirty="0"/>
          </a:p>
        </p:txBody>
      </p:sp>
      <p:sp>
        <p:nvSpPr>
          <p:cNvPr id="3" name="Content Placeholder 2">
            <a:extLst>
              <a:ext uri="{FF2B5EF4-FFF2-40B4-BE49-F238E27FC236}">
                <a16:creationId xmlns:a16="http://schemas.microsoft.com/office/drawing/2014/main" id="{67B6E111-C37A-4B6F-9CAF-B5641F62AC26}"/>
              </a:ext>
            </a:extLst>
          </p:cNvPr>
          <p:cNvSpPr>
            <a:spLocks noGrp="1"/>
          </p:cNvSpPr>
          <p:nvPr>
            <p:ph idx="1"/>
          </p:nvPr>
        </p:nvSpPr>
        <p:spPr/>
        <p:txBody>
          <a:bodyPr/>
          <a:lstStyle/>
          <a:p>
            <a:r>
              <a:rPr lang="en-US" dirty="0"/>
              <a:t>The goal of query folding is to offload or push as much of the evaluation of a query to a data source that can compute the transformations of your query.</a:t>
            </a:r>
            <a:endParaRPr lang="da-DK" dirty="0"/>
          </a:p>
        </p:txBody>
      </p:sp>
      <p:pic>
        <p:nvPicPr>
          <p:cNvPr id="2052" name="Picture 4" descr="Query evaluation diagram that explains the optimization process.">
            <a:extLst>
              <a:ext uri="{FF2B5EF4-FFF2-40B4-BE49-F238E27FC236}">
                <a16:creationId xmlns:a16="http://schemas.microsoft.com/office/drawing/2014/main" id="{103B2B45-0091-4D8A-B1AD-325E968F7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9330" y="2809668"/>
            <a:ext cx="6753340" cy="380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30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372D4-CE14-40F1-91E0-2309C255302D}"/>
              </a:ext>
            </a:extLst>
          </p:cNvPr>
          <p:cNvSpPr>
            <a:spLocks noGrp="1"/>
          </p:cNvSpPr>
          <p:nvPr>
            <p:ph type="title"/>
          </p:nvPr>
        </p:nvSpPr>
        <p:spPr/>
        <p:txBody>
          <a:bodyPr/>
          <a:lstStyle/>
          <a:p>
            <a:r>
              <a:rPr lang="en-US" dirty="0"/>
              <a:t>What folds?</a:t>
            </a:r>
            <a:endParaRPr lang="da-DK" dirty="0"/>
          </a:p>
        </p:txBody>
      </p:sp>
      <p:sp>
        <p:nvSpPr>
          <p:cNvPr id="3" name="Content Placeholder 2">
            <a:extLst>
              <a:ext uri="{FF2B5EF4-FFF2-40B4-BE49-F238E27FC236}">
                <a16:creationId xmlns:a16="http://schemas.microsoft.com/office/drawing/2014/main" id="{BA19F770-940C-4F72-AA83-1DFF98831348}"/>
              </a:ext>
            </a:extLst>
          </p:cNvPr>
          <p:cNvSpPr>
            <a:spLocks noGrp="1"/>
          </p:cNvSpPr>
          <p:nvPr>
            <p:ph idx="1"/>
          </p:nvPr>
        </p:nvSpPr>
        <p:spPr>
          <a:xfrm>
            <a:off x="464917" y="1564672"/>
            <a:ext cx="5631084" cy="5189156"/>
          </a:xfrm>
        </p:spPr>
        <p:txBody>
          <a:bodyPr>
            <a:normAutofit fontScale="92500" lnSpcReduction="20000"/>
          </a:bodyPr>
          <a:lstStyle/>
          <a:p>
            <a:pPr marL="0" indent="0" algn="ctr">
              <a:buNone/>
            </a:pPr>
            <a:r>
              <a:rPr lang="en-US" b="1" dirty="0"/>
              <a:t>Folds</a:t>
            </a:r>
          </a:p>
          <a:p>
            <a:endParaRPr lang="en-US" dirty="0"/>
          </a:p>
          <a:p>
            <a:r>
              <a:rPr lang="en-US" i="1" dirty="0"/>
              <a:t>Generally</a:t>
            </a:r>
            <a:r>
              <a:rPr lang="en-US" dirty="0"/>
              <a:t> things that have a SQL-equivalent (SELECT, SELECT AS, WHERE, GROUP BY, JOIN, UNION ALL) including:</a:t>
            </a:r>
          </a:p>
          <a:p>
            <a:pPr lvl="1"/>
            <a:r>
              <a:rPr lang="en-US" dirty="0"/>
              <a:t>Renaming and removing columns</a:t>
            </a:r>
          </a:p>
          <a:p>
            <a:pPr lvl="1"/>
            <a:r>
              <a:rPr lang="en-US" dirty="0"/>
              <a:t>Grouping and summarizing</a:t>
            </a:r>
          </a:p>
          <a:p>
            <a:pPr lvl="1"/>
            <a:r>
              <a:rPr lang="en-US" dirty="0"/>
              <a:t>Filtering rows</a:t>
            </a:r>
          </a:p>
          <a:p>
            <a:endParaRPr lang="en-US" dirty="0"/>
          </a:p>
          <a:p>
            <a:r>
              <a:rPr lang="en-US" dirty="0"/>
              <a:t>Non-fuzzy merging</a:t>
            </a:r>
          </a:p>
          <a:p>
            <a:endParaRPr lang="en-US" dirty="0"/>
          </a:p>
          <a:p>
            <a:r>
              <a:rPr lang="en-US" dirty="0"/>
              <a:t>Pivoting and unpivoting (PIVOT and UNPIVOT operators).</a:t>
            </a:r>
            <a:endParaRPr lang="da-DK" dirty="0"/>
          </a:p>
        </p:txBody>
      </p:sp>
      <p:sp>
        <p:nvSpPr>
          <p:cNvPr id="4" name="Content Placeholder 2">
            <a:extLst>
              <a:ext uri="{FF2B5EF4-FFF2-40B4-BE49-F238E27FC236}">
                <a16:creationId xmlns:a16="http://schemas.microsoft.com/office/drawing/2014/main" id="{955BC130-5D9E-4FA6-9B81-214C4CD8B09B}"/>
              </a:ext>
            </a:extLst>
          </p:cNvPr>
          <p:cNvSpPr txBox="1">
            <a:spLocks/>
          </p:cNvSpPr>
          <p:nvPr/>
        </p:nvSpPr>
        <p:spPr>
          <a:xfrm>
            <a:off x="6095999" y="1564672"/>
            <a:ext cx="5631084" cy="5189156"/>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t>Doesn’t Fold</a:t>
            </a:r>
          </a:p>
          <a:p>
            <a:endParaRPr lang="en-US" dirty="0"/>
          </a:p>
          <a:p>
            <a:r>
              <a:rPr lang="en-US" dirty="0"/>
              <a:t>Merging queries based on different sources.</a:t>
            </a:r>
          </a:p>
          <a:p>
            <a:endParaRPr lang="en-US" dirty="0"/>
          </a:p>
          <a:p>
            <a:r>
              <a:rPr lang="en-US" dirty="0"/>
              <a:t>Appending (union-</a:t>
            </a:r>
            <a:r>
              <a:rPr lang="en-US" dirty="0" err="1"/>
              <a:t>ing</a:t>
            </a:r>
            <a:r>
              <a:rPr lang="en-US" dirty="0"/>
              <a:t>) queries based on different sources.</a:t>
            </a:r>
          </a:p>
          <a:p>
            <a:endParaRPr lang="en-US" dirty="0"/>
          </a:p>
          <a:p>
            <a:r>
              <a:rPr lang="en-US" dirty="0"/>
              <a:t>Adding custom columns with complex logic. Complex logic implies the use of M functions that have no equivalent functions in the data source (e.g. </a:t>
            </a:r>
            <a:r>
              <a:rPr lang="en-US" dirty="0" err="1"/>
              <a:t>LastN</a:t>
            </a:r>
            <a:r>
              <a:rPr lang="en-US" dirty="0"/>
              <a:t> table filter). </a:t>
            </a:r>
          </a:p>
          <a:p>
            <a:endParaRPr lang="en-US" dirty="0"/>
          </a:p>
          <a:p>
            <a:r>
              <a:rPr lang="en-US" dirty="0"/>
              <a:t>Adding index columns.</a:t>
            </a:r>
            <a:endParaRPr lang="da-DK" dirty="0"/>
          </a:p>
        </p:txBody>
      </p:sp>
    </p:spTree>
    <p:extLst>
      <p:ext uri="{BB962C8B-B14F-4D97-AF65-F5344CB8AC3E}">
        <p14:creationId xmlns:p14="http://schemas.microsoft.com/office/powerpoint/2010/main" val="3432786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7372C-B81C-4BE2-BDB5-7B1BE7CF9A58}"/>
              </a:ext>
            </a:extLst>
          </p:cNvPr>
          <p:cNvSpPr>
            <a:spLocks noGrp="1"/>
          </p:cNvSpPr>
          <p:nvPr>
            <p:ph type="title"/>
          </p:nvPr>
        </p:nvSpPr>
        <p:spPr/>
        <p:txBody>
          <a:bodyPr/>
          <a:lstStyle/>
          <a:p>
            <a:r>
              <a:rPr lang="en-US" dirty="0"/>
              <a:t>Does it fold?</a:t>
            </a:r>
            <a:endParaRPr lang="da-DK" dirty="0"/>
          </a:p>
        </p:txBody>
      </p:sp>
      <p:sp>
        <p:nvSpPr>
          <p:cNvPr id="3" name="Content Placeholder 2">
            <a:extLst>
              <a:ext uri="{FF2B5EF4-FFF2-40B4-BE49-F238E27FC236}">
                <a16:creationId xmlns:a16="http://schemas.microsoft.com/office/drawing/2014/main" id="{4E6C308A-C044-425A-B7E6-7FBBE5A2257F}"/>
              </a:ext>
            </a:extLst>
          </p:cNvPr>
          <p:cNvSpPr>
            <a:spLocks noGrp="1"/>
          </p:cNvSpPr>
          <p:nvPr>
            <p:ph idx="1"/>
          </p:nvPr>
        </p:nvSpPr>
        <p:spPr>
          <a:xfrm>
            <a:off x="464916" y="1564672"/>
            <a:ext cx="6495055" cy="5189156"/>
          </a:xfrm>
        </p:spPr>
        <p:txBody>
          <a:bodyPr>
            <a:normAutofit lnSpcReduction="10000"/>
          </a:bodyPr>
          <a:lstStyle/>
          <a:p>
            <a:r>
              <a:rPr lang="en-US" dirty="0"/>
              <a:t>For supported DBMS, you can check the Native Query. If it folds, it works.</a:t>
            </a:r>
          </a:p>
          <a:p>
            <a:endParaRPr lang="en-US" dirty="0"/>
          </a:p>
          <a:p>
            <a:r>
              <a:rPr lang="en-US" dirty="0"/>
              <a:t>If the </a:t>
            </a:r>
            <a:r>
              <a:rPr lang="en-US" b="1" dirty="0"/>
              <a:t>View Native Query </a:t>
            </a:r>
            <a:r>
              <a:rPr lang="en-US" dirty="0"/>
              <a:t>option isn't enabled (greyed out), this is evidence that not all query steps can be folded</a:t>
            </a:r>
          </a:p>
          <a:p>
            <a:endParaRPr lang="en-US" dirty="0"/>
          </a:p>
          <a:p>
            <a:r>
              <a:rPr lang="en-US" dirty="0"/>
              <a:t>Once a query fold breaks, it cannot be achieved again. Thus, if a query folds until step 4, but step 5 breaks it, step 6+ will not achieve benefits of query folding.</a:t>
            </a:r>
            <a:endParaRPr lang="da-DK" dirty="0"/>
          </a:p>
        </p:txBody>
      </p:sp>
      <p:pic>
        <p:nvPicPr>
          <p:cNvPr id="4" name="Picture 3">
            <a:extLst>
              <a:ext uri="{FF2B5EF4-FFF2-40B4-BE49-F238E27FC236}">
                <a16:creationId xmlns:a16="http://schemas.microsoft.com/office/drawing/2014/main" id="{5083F5CB-848B-4EAC-BE0D-D2B69A252853}"/>
              </a:ext>
            </a:extLst>
          </p:cNvPr>
          <p:cNvPicPr>
            <a:picLocks noChangeAspect="1"/>
          </p:cNvPicPr>
          <p:nvPr/>
        </p:nvPicPr>
        <p:blipFill>
          <a:blip r:embed="rId3"/>
          <a:stretch>
            <a:fillRect/>
          </a:stretch>
        </p:blipFill>
        <p:spPr>
          <a:xfrm>
            <a:off x="7070066" y="974784"/>
            <a:ext cx="3677163" cy="5487166"/>
          </a:xfrm>
          <a:prstGeom prst="rect">
            <a:avLst/>
          </a:prstGeom>
        </p:spPr>
      </p:pic>
      <p:sp>
        <p:nvSpPr>
          <p:cNvPr id="5" name="Oval 4">
            <a:extLst>
              <a:ext uri="{FF2B5EF4-FFF2-40B4-BE49-F238E27FC236}">
                <a16:creationId xmlns:a16="http://schemas.microsoft.com/office/drawing/2014/main" id="{8A362415-3010-416A-8059-AA78F9BEDE99}"/>
              </a:ext>
            </a:extLst>
          </p:cNvPr>
          <p:cNvSpPr/>
          <p:nvPr/>
        </p:nvSpPr>
        <p:spPr>
          <a:xfrm>
            <a:off x="8350533" y="5189516"/>
            <a:ext cx="2286601" cy="822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Picture 8">
            <a:extLst>
              <a:ext uri="{FF2B5EF4-FFF2-40B4-BE49-F238E27FC236}">
                <a16:creationId xmlns:a16="http://schemas.microsoft.com/office/drawing/2014/main" id="{0E3C6245-2D7C-4022-8B66-6C40508EA9F8}"/>
              </a:ext>
            </a:extLst>
          </p:cNvPr>
          <p:cNvPicPr>
            <a:picLocks noChangeAspect="1"/>
          </p:cNvPicPr>
          <p:nvPr/>
        </p:nvPicPr>
        <p:blipFill>
          <a:blip r:embed="rId4"/>
          <a:stretch>
            <a:fillRect/>
          </a:stretch>
        </p:blipFill>
        <p:spPr>
          <a:xfrm>
            <a:off x="9542754" y="1348678"/>
            <a:ext cx="2550072" cy="3765341"/>
          </a:xfrm>
          <a:prstGeom prst="rect">
            <a:avLst/>
          </a:prstGeom>
        </p:spPr>
      </p:pic>
      <p:sp>
        <p:nvSpPr>
          <p:cNvPr id="10" name="Oval 9">
            <a:extLst>
              <a:ext uri="{FF2B5EF4-FFF2-40B4-BE49-F238E27FC236}">
                <a16:creationId xmlns:a16="http://schemas.microsoft.com/office/drawing/2014/main" id="{E0A103D8-72C4-4348-AB94-24CC3F90DF62}"/>
              </a:ext>
            </a:extLst>
          </p:cNvPr>
          <p:cNvSpPr/>
          <p:nvPr/>
        </p:nvSpPr>
        <p:spPr>
          <a:xfrm>
            <a:off x="10297174" y="4138136"/>
            <a:ext cx="1636325" cy="5686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929351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FA3A-ED4F-4767-9EF4-5C5294DD238B}"/>
              </a:ext>
            </a:extLst>
          </p:cNvPr>
          <p:cNvSpPr>
            <a:spLocks noGrp="1"/>
          </p:cNvSpPr>
          <p:nvPr>
            <p:ph type="title"/>
          </p:nvPr>
        </p:nvSpPr>
        <p:spPr/>
        <p:txBody>
          <a:bodyPr/>
          <a:lstStyle/>
          <a:p>
            <a:r>
              <a:rPr lang="en-US" dirty="0"/>
              <a:t>Authentication</a:t>
            </a:r>
            <a:endParaRPr lang="da-DK" dirty="0"/>
          </a:p>
        </p:txBody>
      </p:sp>
      <p:sp>
        <p:nvSpPr>
          <p:cNvPr id="3" name="Content Placeholder 2">
            <a:extLst>
              <a:ext uri="{FF2B5EF4-FFF2-40B4-BE49-F238E27FC236}">
                <a16:creationId xmlns:a16="http://schemas.microsoft.com/office/drawing/2014/main" id="{C91A05A4-871B-4157-9F7A-594CE0AC220A}"/>
              </a:ext>
            </a:extLst>
          </p:cNvPr>
          <p:cNvSpPr>
            <a:spLocks noGrp="1"/>
          </p:cNvSpPr>
          <p:nvPr>
            <p:ph idx="1"/>
          </p:nvPr>
        </p:nvSpPr>
        <p:spPr>
          <a:xfrm>
            <a:off x="464916" y="1564672"/>
            <a:ext cx="4427585" cy="5189156"/>
          </a:xfrm>
        </p:spPr>
        <p:txBody>
          <a:bodyPr/>
          <a:lstStyle/>
          <a:p>
            <a:r>
              <a:rPr lang="en-US" dirty="0"/>
              <a:t>Data source settings</a:t>
            </a:r>
          </a:p>
          <a:p>
            <a:r>
              <a:rPr lang="en-US" dirty="0"/>
              <a:t>Edit permissions</a:t>
            </a:r>
          </a:p>
          <a:p>
            <a:r>
              <a:rPr lang="en-US" dirty="0"/>
              <a:t>Choose different authentication settings</a:t>
            </a:r>
          </a:p>
          <a:p>
            <a:endParaRPr lang="en-US" dirty="0"/>
          </a:p>
          <a:p>
            <a:r>
              <a:rPr lang="en-US" dirty="0"/>
              <a:t>Controls what login credentials is used towards the data source</a:t>
            </a:r>
            <a:endParaRPr lang="da-DK" dirty="0"/>
          </a:p>
        </p:txBody>
      </p:sp>
      <p:pic>
        <p:nvPicPr>
          <p:cNvPr id="4" name="Picture 3">
            <a:extLst>
              <a:ext uri="{FF2B5EF4-FFF2-40B4-BE49-F238E27FC236}">
                <a16:creationId xmlns:a16="http://schemas.microsoft.com/office/drawing/2014/main" id="{FBC92F79-F75C-4A93-BB59-C1AFF908F3F2}"/>
              </a:ext>
            </a:extLst>
          </p:cNvPr>
          <p:cNvPicPr>
            <a:picLocks noChangeAspect="1"/>
          </p:cNvPicPr>
          <p:nvPr/>
        </p:nvPicPr>
        <p:blipFill>
          <a:blip r:embed="rId2"/>
          <a:stretch>
            <a:fillRect/>
          </a:stretch>
        </p:blipFill>
        <p:spPr>
          <a:xfrm>
            <a:off x="5574960" y="263450"/>
            <a:ext cx="6617040" cy="2902099"/>
          </a:xfrm>
          <a:prstGeom prst="rect">
            <a:avLst/>
          </a:prstGeom>
        </p:spPr>
      </p:pic>
      <p:sp>
        <p:nvSpPr>
          <p:cNvPr id="5" name="Oval 4">
            <a:extLst>
              <a:ext uri="{FF2B5EF4-FFF2-40B4-BE49-F238E27FC236}">
                <a16:creationId xmlns:a16="http://schemas.microsoft.com/office/drawing/2014/main" id="{23ACAA3C-BF06-4D6C-B39D-A6137581BD03}"/>
              </a:ext>
            </a:extLst>
          </p:cNvPr>
          <p:cNvSpPr/>
          <p:nvPr/>
        </p:nvSpPr>
        <p:spPr>
          <a:xfrm>
            <a:off x="9905399" y="1593850"/>
            <a:ext cx="2286601" cy="822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Picture 5">
            <a:extLst>
              <a:ext uri="{FF2B5EF4-FFF2-40B4-BE49-F238E27FC236}">
                <a16:creationId xmlns:a16="http://schemas.microsoft.com/office/drawing/2014/main" id="{83AFEE0B-BB6C-48BF-B215-F48FB21FCC94}"/>
              </a:ext>
            </a:extLst>
          </p:cNvPr>
          <p:cNvPicPr>
            <a:picLocks noChangeAspect="1"/>
          </p:cNvPicPr>
          <p:nvPr/>
        </p:nvPicPr>
        <p:blipFill>
          <a:blip r:embed="rId3"/>
          <a:stretch>
            <a:fillRect/>
          </a:stretch>
        </p:blipFill>
        <p:spPr>
          <a:xfrm>
            <a:off x="5948267" y="2620867"/>
            <a:ext cx="3169994" cy="2281671"/>
          </a:xfrm>
          <a:prstGeom prst="rect">
            <a:avLst/>
          </a:prstGeom>
        </p:spPr>
      </p:pic>
      <p:sp>
        <p:nvSpPr>
          <p:cNvPr id="7" name="Oval 6">
            <a:extLst>
              <a:ext uri="{FF2B5EF4-FFF2-40B4-BE49-F238E27FC236}">
                <a16:creationId xmlns:a16="http://schemas.microsoft.com/office/drawing/2014/main" id="{4FA7FE22-475D-4DB8-97B7-E304E85A214F}"/>
              </a:ext>
            </a:extLst>
          </p:cNvPr>
          <p:cNvSpPr/>
          <p:nvPr/>
        </p:nvSpPr>
        <p:spPr>
          <a:xfrm>
            <a:off x="6634979" y="4321840"/>
            <a:ext cx="800701" cy="5806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Picture 7">
            <a:extLst>
              <a:ext uri="{FF2B5EF4-FFF2-40B4-BE49-F238E27FC236}">
                <a16:creationId xmlns:a16="http://schemas.microsoft.com/office/drawing/2014/main" id="{F26B453E-2216-4750-A083-8D242AEDC54F}"/>
              </a:ext>
            </a:extLst>
          </p:cNvPr>
          <p:cNvPicPr>
            <a:picLocks noChangeAspect="1"/>
          </p:cNvPicPr>
          <p:nvPr/>
        </p:nvPicPr>
        <p:blipFill>
          <a:blip r:embed="rId4"/>
          <a:stretch>
            <a:fillRect/>
          </a:stretch>
        </p:blipFill>
        <p:spPr>
          <a:xfrm>
            <a:off x="8800598" y="3744484"/>
            <a:ext cx="1854532" cy="2359228"/>
          </a:xfrm>
          <a:prstGeom prst="rect">
            <a:avLst/>
          </a:prstGeom>
        </p:spPr>
      </p:pic>
      <p:sp>
        <p:nvSpPr>
          <p:cNvPr id="9" name="Oval 8">
            <a:extLst>
              <a:ext uri="{FF2B5EF4-FFF2-40B4-BE49-F238E27FC236}">
                <a16:creationId xmlns:a16="http://schemas.microsoft.com/office/drawing/2014/main" id="{59FD3D4B-0A83-4B8A-830B-E0E2DCD366A6}"/>
              </a:ext>
            </a:extLst>
          </p:cNvPr>
          <p:cNvSpPr/>
          <p:nvPr/>
        </p:nvSpPr>
        <p:spPr>
          <a:xfrm>
            <a:off x="8599668" y="4169440"/>
            <a:ext cx="800701" cy="5806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Picture 9">
            <a:extLst>
              <a:ext uri="{FF2B5EF4-FFF2-40B4-BE49-F238E27FC236}">
                <a16:creationId xmlns:a16="http://schemas.microsoft.com/office/drawing/2014/main" id="{B946214C-94E2-4C44-B4E8-8A4A54C72263}"/>
              </a:ext>
            </a:extLst>
          </p:cNvPr>
          <p:cNvPicPr>
            <a:picLocks noChangeAspect="1"/>
          </p:cNvPicPr>
          <p:nvPr/>
        </p:nvPicPr>
        <p:blipFill>
          <a:blip r:embed="rId5"/>
          <a:stretch>
            <a:fillRect/>
          </a:stretch>
        </p:blipFill>
        <p:spPr>
          <a:xfrm>
            <a:off x="4537505" y="4981635"/>
            <a:ext cx="3580634" cy="1654407"/>
          </a:xfrm>
          <a:prstGeom prst="rect">
            <a:avLst/>
          </a:prstGeom>
        </p:spPr>
      </p:pic>
      <p:sp>
        <p:nvSpPr>
          <p:cNvPr id="11" name="Oval 10">
            <a:extLst>
              <a:ext uri="{FF2B5EF4-FFF2-40B4-BE49-F238E27FC236}">
                <a16:creationId xmlns:a16="http://schemas.microsoft.com/office/drawing/2014/main" id="{BE072033-251A-410A-9CC8-84715FFE4D5D}"/>
              </a:ext>
            </a:extLst>
          </p:cNvPr>
          <p:cNvSpPr/>
          <p:nvPr/>
        </p:nvSpPr>
        <p:spPr>
          <a:xfrm>
            <a:off x="5527121" y="5244137"/>
            <a:ext cx="800701" cy="5806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699683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02FE-1447-4F36-8F91-082B2F4CE470}"/>
              </a:ext>
            </a:extLst>
          </p:cNvPr>
          <p:cNvSpPr>
            <a:spLocks noGrp="1"/>
          </p:cNvSpPr>
          <p:nvPr>
            <p:ph type="title"/>
          </p:nvPr>
        </p:nvSpPr>
        <p:spPr/>
        <p:txBody>
          <a:bodyPr/>
          <a:lstStyle/>
          <a:p>
            <a:r>
              <a:rPr lang="en-US" dirty="0"/>
              <a:t>Privacy Levels</a:t>
            </a:r>
            <a:endParaRPr lang="da-DK" dirty="0"/>
          </a:p>
        </p:txBody>
      </p:sp>
      <p:sp>
        <p:nvSpPr>
          <p:cNvPr id="3" name="Content Placeholder 2">
            <a:extLst>
              <a:ext uri="{FF2B5EF4-FFF2-40B4-BE49-F238E27FC236}">
                <a16:creationId xmlns:a16="http://schemas.microsoft.com/office/drawing/2014/main" id="{D863130A-9E1D-4B19-B44E-565535D39407}"/>
              </a:ext>
            </a:extLst>
          </p:cNvPr>
          <p:cNvSpPr>
            <a:spLocks noGrp="1"/>
          </p:cNvSpPr>
          <p:nvPr>
            <p:ph idx="1"/>
          </p:nvPr>
        </p:nvSpPr>
        <p:spPr>
          <a:xfrm>
            <a:off x="464916" y="1564672"/>
            <a:ext cx="11066683" cy="5189156"/>
          </a:xfrm>
        </p:spPr>
        <p:txBody>
          <a:bodyPr>
            <a:normAutofit/>
          </a:bodyPr>
          <a:lstStyle/>
          <a:p>
            <a:r>
              <a:rPr lang="en-US" dirty="0"/>
              <a:t>Privacy levels specify isolation levels that determine the degree to which one data source is isolated from other data sources.</a:t>
            </a:r>
          </a:p>
          <a:p>
            <a:endParaRPr lang="en-US" dirty="0"/>
          </a:p>
          <a:p>
            <a:r>
              <a:rPr lang="en-US" dirty="0"/>
              <a:t>None</a:t>
            </a:r>
          </a:p>
          <a:p>
            <a:r>
              <a:rPr lang="en-US" dirty="0"/>
              <a:t>Public</a:t>
            </a:r>
          </a:p>
          <a:p>
            <a:r>
              <a:rPr lang="en-US" dirty="0"/>
              <a:t>Organizational</a:t>
            </a:r>
          </a:p>
          <a:p>
            <a:r>
              <a:rPr lang="en-US" dirty="0"/>
              <a:t>Private</a:t>
            </a:r>
          </a:p>
          <a:p>
            <a:endParaRPr lang="en-US" b="1" dirty="0"/>
          </a:p>
        </p:txBody>
      </p:sp>
    </p:spTree>
    <p:extLst>
      <p:ext uri="{BB962C8B-B14F-4D97-AF65-F5344CB8AC3E}">
        <p14:creationId xmlns:p14="http://schemas.microsoft.com/office/powerpoint/2010/main" val="14048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02FE-1447-4F36-8F91-082B2F4CE470}"/>
              </a:ext>
            </a:extLst>
          </p:cNvPr>
          <p:cNvSpPr>
            <a:spLocks noGrp="1"/>
          </p:cNvSpPr>
          <p:nvPr>
            <p:ph type="title"/>
          </p:nvPr>
        </p:nvSpPr>
        <p:spPr/>
        <p:txBody>
          <a:bodyPr/>
          <a:lstStyle/>
          <a:p>
            <a:r>
              <a:rPr lang="en-US" dirty="0"/>
              <a:t>Privacy Levels</a:t>
            </a:r>
            <a:endParaRPr lang="da-DK" dirty="0"/>
          </a:p>
        </p:txBody>
      </p:sp>
      <p:sp>
        <p:nvSpPr>
          <p:cNvPr id="3" name="Content Placeholder 2">
            <a:extLst>
              <a:ext uri="{FF2B5EF4-FFF2-40B4-BE49-F238E27FC236}">
                <a16:creationId xmlns:a16="http://schemas.microsoft.com/office/drawing/2014/main" id="{D863130A-9E1D-4B19-B44E-565535D39407}"/>
              </a:ext>
            </a:extLst>
          </p:cNvPr>
          <p:cNvSpPr>
            <a:spLocks noGrp="1"/>
          </p:cNvSpPr>
          <p:nvPr>
            <p:ph idx="1"/>
          </p:nvPr>
        </p:nvSpPr>
        <p:spPr>
          <a:xfrm>
            <a:off x="464917" y="1564672"/>
            <a:ext cx="5859684" cy="5189156"/>
          </a:xfrm>
        </p:spPr>
        <p:txBody>
          <a:bodyPr>
            <a:normAutofit fontScale="92500" lnSpcReduction="20000"/>
          </a:bodyPr>
          <a:lstStyle/>
          <a:p>
            <a:r>
              <a:rPr lang="en-US" dirty="0"/>
              <a:t>Privacy levels specify isolation levels that determine the degree to which one data source is isolated from other data sources. </a:t>
            </a:r>
            <a:endParaRPr lang="en-US" b="1" dirty="0"/>
          </a:p>
          <a:p>
            <a:r>
              <a:rPr lang="en-US" b="1" dirty="0"/>
              <a:t>None</a:t>
            </a:r>
          </a:p>
          <a:p>
            <a:pPr lvl="1"/>
            <a:r>
              <a:rPr lang="en-US" dirty="0"/>
              <a:t>No privacy level set</a:t>
            </a:r>
          </a:p>
          <a:p>
            <a:r>
              <a:rPr lang="en-US" b="1" dirty="0"/>
              <a:t>Public</a:t>
            </a:r>
          </a:p>
          <a:p>
            <a:pPr lvl="1"/>
            <a:r>
              <a:rPr lang="en-US" dirty="0"/>
              <a:t>Visible to all. Can fold into private and organizational.</a:t>
            </a:r>
          </a:p>
          <a:p>
            <a:r>
              <a:rPr lang="en-US" b="1" dirty="0"/>
              <a:t>Organizational</a:t>
            </a:r>
          </a:p>
          <a:p>
            <a:pPr lvl="1"/>
            <a:r>
              <a:rPr lang="en-US" dirty="0"/>
              <a:t>An organizational data source is isolated from all public data sources, but can fold into a private data source</a:t>
            </a:r>
          </a:p>
          <a:p>
            <a:r>
              <a:rPr lang="en-US" dirty="0"/>
              <a:t> </a:t>
            </a:r>
            <a:r>
              <a:rPr lang="en-US" b="1" dirty="0"/>
              <a:t>Private</a:t>
            </a:r>
          </a:p>
          <a:p>
            <a:pPr lvl="1"/>
            <a:r>
              <a:rPr lang="en-US" dirty="0"/>
              <a:t>Contain sensitive or confidential information.</a:t>
            </a:r>
          </a:p>
        </p:txBody>
      </p:sp>
      <p:pic>
        <p:nvPicPr>
          <p:cNvPr id="4" name="Picture 3">
            <a:extLst>
              <a:ext uri="{FF2B5EF4-FFF2-40B4-BE49-F238E27FC236}">
                <a16:creationId xmlns:a16="http://schemas.microsoft.com/office/drawing/2014/main" id="{A7B2ACA1-BD22-4322-A5FA-872C5C4111D0}"/>
              </a:ext>
            </a:extLst>
          </p:cNvPr>
          <p:cNvPicPr>
            <a:picLocks noChangeAspect="1"/>
          </p:cNvPicPr>
          <p:nvPr/>
        </p:nvPicPr>
        <p:blipFill>
          <a:blip r:embed="rId3"/>
          <a:stretch>
            <a:fillRect/>
          </a:stretch>
        </p:blipFill>
        <p:spPr>
          <a:xfrm>
            <a:off x="6568885" y="104172"/>
            <a:ext cx="5455029" cy="6858000"/>
          </a:xfrm>
          <a:prstGeom prst="rect">
            <a:avLst/>
          </a:prstGeom>
        </p:spPr>
      </p:pic>
    </p:spTree>
    <p:extLst>
      <p:ext uri="{BB962C8B-B14F-4D97-AF65-F5344CB8AC3E}">
        <p14:creationId xmlns:p14="http://schemas.microsoft.com/office/powerpoint/2010/main" val="1012364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1C21-3245-4F8E-B89D-09A5263F14D3}"/>
              </a:ext>
            </a:extLst>
          </p:cNvPr>
          <p:cNvSpPr>
            <a:spLocks noGrp="1"/>
          </p:cNvSpPr>
          <p:nvPr>
            <p:ph type="title"/>
          </p:nvPr>
        </p:nvSpPr>
        <p:spPr/>
        <p:txBody>
          <a:bodyPr/>
          <a:lstStyle/>
          <a:p>
            <a:r>
              <a:rPr lang="en-US" dirty="0"/>
              <a:t>Data model security</a:t>
            </a:r>
            <a:endParaRPr lang="da-DK" dirty="0"/>
          </a:p>
        </p:txBody>
      </p:sp>
      <p:sp>
        <p:nvSpPr>
          <p:cNvPr id="3" name="Content Placeholder 2">
            <a:extLst>
              <a:ext uri="{FF2B5EF4-FFF2-40B4-BE49-F238E27FC236}">
                <a16:creationId xmlns:a16="http://schemas.microsoft.com/office/drawing/2014/main" id="{11E5CF5A-AD41-462E-8DB6-E408C310D546}"/>
              </a:ext>
            </a:extLst>
          </p:cNvPr>
          <p:cNvSpPr>
            <a:spLocks noGrp="1"/>
          </p:cNvSpPr>
          <p:nvPr>
            <p:ph idx="1"/>
          </p:nvPr>
        </p:nvSpPr>
        <p:spPr/>
        <p:txBody>
          <a:bodyPr/>
          <a:lstStyle/>
          <a:p>
            <a:r>
              <a:rPr lang="en-US" dirty="0"/>
              <a:t>Controls “who can see what” in the data model</a:t>
            </a:r>
          </a:p>
          <a:p>
            <a:endParaRPr lang="da-DK" dirty="0"/>
          </a:p>
          <a:p>
            <a:r>
              <a:rPr lang="en-US" dirty="0"/>
              <a:t>Different types:</a:t>
            </a:r>
          </a:p>
          <a:p>
            <a:pPr lvl="1"/>
            <a:r>
              <a:rPr lang="en-US" dirty="0"/>
              <a:t>Table level security (e.g. restrict external user from seeing Grand Ledger postings)</a:t>
            </a:r>
          </a:p>
          <a:p>
            <a:pPr lvl="1"/>
            <a:r>
              <a:rPr lang="en-US" dirty="0"/>
              <a:t>Column-level security (e.g. omit salary or other sensitive data from HR reports)</a:t>
            </a:r>
          </a:p>
          <a:p>
            <a:pPr lvl="1"/>
            <a:r>
              <a:rPr lang="en-US" dirty="0"/>
              <a:t>Row-level security (e.g. let a category manager only see targets for the categories they are responsible for)</a:t>
            </a:r>
          </a:p>
          <a:p>
            <a:pPr lvl="1"/>
            <a:endParaRPr lang="en-US" dirty="0"/>
          </a:p>
          <a:p>
            <a:pPr lvl="1"/>
            <a:r>
              <a:rPr lang="en-US" dirty="0"/>
              <a:t>More about this later</a:t>
            </a:r>
          </a:p>
        </p:txBody>
      </p:sp>
    </p:spTree>
    <p:extLst>
      <p:ext uri="{BB962C8B-B14F-4D97-AF65-F5344CB8AC3E}">
        <p14:creationId xmlns:p14="http://schemas.microsoft.com/office/powerpoint/2010/main" val="2373677251"/>
      </p:ext>
    </p:extLst>
  </p:cSld>
  <p:clrMapOvr>
    <a:masterClrMapping/>
  </p:clrMapOvr>
</p:sld>
</file>

<file path=ppt/theme/theme1.xml><?xml version="1.0" encoding="utf-8"?>
<a:theme xmlns:a="http://schemas.openxmlformats.org/drawingml/2006/main" name="VIA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VIATheme">
      <a:majorFont>
        <a:latin typeface="Segoe UI"/>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ATheme" id="{7D3BF40C-406B-4625-AD39-296BD4D289F7}" vid="{0D330F8A-946C-497F-BE8E-25105B468E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VIATheme</Template>
  <TotalTime>8235</TotalTime>
  <Words>1879</Words>
  <Application>Microsoft Office PowerPoint</Application>
  <PresentationFormat>Widescreen</PresentationFormat>
  <Paragraphs>384</Paragraphs>
  <Slides>36</Slides>
  <Notes>8</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36</vt:i4>
      </vt:variant>
    </vt:vector>
  </HeadingPairs>
  <TitlesOfParts>
    <vt:vector size="41" baseType="lpstr">
      <vt:lpstr>Arial</vt:lpstr>
      <vt:lpstr>Calibri</vt:lpstr>
      <vt:lpstr>Segoe UI</vt:lpstr>
      <vt:lpstr>Segoe UI Light</vt:lpstr>
      <vt:lpstr>VIATheme</vt:lpstr>
      <vt:lpstr>Business Intelligence</vt:lpstr>
      <vt:lpstr>Agenda</vt:lpstr>
      <vt:lpstr>Requirements gathering</vt:lpstr>
      <vt:lpstr>PowerPoint-præsentation</vt:lpstr>
      <vt:lpstr>Requirements gathering: 5 W’s</vt:lpstr>
      <vt:lpstr>Formulating questions</vt:lpstr>
      <vt:lpstr>2 types of interviewees</vt:lpstr>
      <vt:lpstr>Requirements Gathering</vt:lpstr>
      <vt:lpstr>Prioritizing outcomes</vt:lpstr>
      <vt:lpstr>Prioritization Grid</vt:lpstr>
      <vt:lpstr>Dashboard mockup</vt:lpstr>
      <vt:lpstr>Dataset designer</vt:lpstr>
      <vt:lpstr>Deployment Modes</vt:lpstr>
      <vt:lpstr>Corporate IT</vt:lpstr>
      <vt:lpstr>Corporate IT</vt:lpstr>
      <vt:lpstr>Corporate IT</vt:lpstr>
      <vt:lpstr>PowerPoint-præsentation</vt:lpstr>
      <vt:lpstr>PowerPoint-præsentation</vt:lpstr>
      <vt:lpstr>What do you think?</vt:lpstr>
      <vt:lpstr>Choosing a deployment mode</vt:lpstr>
      <vt:lpstr>Bus Matrix and Dimensional Design approach (Recap)</vt:lpstr>
      <vt:lpstr>Getting data</vt:lpstr>
      <vt:lpstr>Getting data</vt:lpstr>
      <vt:lpstr>Where to get data from?</vt:lpstr>
      <vt:lpstr>Six places of logic</vt:lpstr>
      <vt:lpstr>Creating views</vt:lpstr>
      <vt:lpstr>Data profiling</vt:lpstr>
      <vt:lpstr>M-Query for simple result</vt:lpstr>
      <vt:lpstr>Query evaluation in Power Query</vt:lpstr>
      <vt:lpstr>Query folding</vt:lpstr>
      <vt:lpstr>What folds?</vt:lpstr>
      <vt:lpstr>Does it fold?</vt:lpstr>
      <vt:lpstr>Authentication</vt:lpstr>
      <vt:lpstr>Privacy Levels</vt:lpstr>
      <vt:lpstr>Privacy Levels</vt:lpstr>
      <vt:lpstr>Data model security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Astrid Hanghøj (AHAN) | VIA</dc:creator>
  <cp:lastModifiedBy>Astrid Hanghøj (AHAN) | VIA</cp:lastModifiedBy>
  <cp:revision>446</cp:revision>
  <dcterms:created xsi:type="dcterms:W3CDTF">2021-08-03T08:44:09Z</dcterms:created>
  <dcterms:modified xsi:type="dcterms:W3CDTF">2023-03-03T11:06:56Z</dcterms:modified>
</cp:coreProperties>
</file>